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371" r:id="rId2"/>
    <p:sldId id="361" r:id="rId3"/>
    <p:sldId id="288" r:id="rId4"/>
    <p:sldId id="260" r:id="rId5"/>
    <p:sldId id="291" r:id="rId6"/>
    <p:sldId id="370" r:id="rId7"/>
    <p:sldId id="298" r:id="rId8"/>
    <p:sldId id="297" r:id="rId9"/>
    <p:sldId id="395" r:id="rId10"/>
    <p:sldId id="299" r:id="rId11"/>
    <p:sldId id="300" r:id="rId12"/>
    <p:sldId id="301" r:id="rId13"/>
    <p:sldId id="302" r:id="rId14"/>
    <p:sldId id="393" r:id="rId15"/>
    <p:sldId id="303" r:id="rId16"/>
    <p:sldId id="306" r:id="rId17"/>
    <p:sldId id="308" r:id="rId18"/>
    <p:sldId id="309" r:id="rId19"/>
    <p:sldId id="310" r:id="rId20"/>
    <p:sldId id="311" r:id="rId21"/>
    <p:sldId id="312" r:id="rId22"/>
    <p:sldId id="313" r:id="rId23"/>
    <p:sldId id="316" r:id="rId24"/>
    <p:sldId id="382" r:id="rId25"/>
    <p:sldId id="381" r:id="rId26"/>
    <p:sldId id="394" r:id="rId27"/>
    <p:sldId id="317" r:id="rId28"/>
    <p:sldId id="377" r:id="rId29"/>
    <p:sldId id="319" r:id="rId30"/>
    <p:sldId id="392" r:id="rId31"/>
    <p:sldId id="325" r:id="rId32"/>
    <p:sldId id="326" r:id="rId33"/>
    <p:sldId id="397" r:id="rId34"/>
    <p:sldId id="327" r:id="rId35"/>
    <p:sldId id="328" r:id="rId36"/>
    <p:sldId id="329" r:id="rId37"/>
    <p:sldId id="330" r:id="rId38"/>
    <p:sldId id="331" r:id="rId39"/>
    <p:sldId id="332" r:id="rId40"/>
    <p:sldId id="333" r:id="rId41"/>
    <p:sldId id="405" r:id="rId42"/>
    <p:sldId id="406" r:id="rId43"/>
    <p:sldId id="404" r:id="rId44"/>
    <p:sldId id="391" r:id="rId45"/>
    <p:sldId id="335" r:id="rId46"/>
    <p:sldId id="336" r:id="rId47"/>
    <p:sldId id="337" r:id="rId48"/>
    <p:sldId id="338" r:id="rId49"/>
    <p:sldId id="389" r:id="rId50"/>
    <p:sldId id="339" r:id="rId51"/>
    <p:sldId id="340" r:id="rId52"/>
    <p:sldId id="341" r:id="rId53"/>
    <p:sldId id="343" r:id="rId54"/>
    <p:sldId id="383" r:id="rId55"/>
    <p:sldId id="384" r:id="rId56"/>
    <p:sldId id="376" r:id="rId57"/>
    <p:sldId id="400" r:id="rId58"/>
    <p:sldId id="386" r:id="rId59"/>
    <p:sldId id="403" r:id="rId60"/>
    <p:sldId id="385" r:id="rId61"/>
    <p:sldId id="398" r:id="rId62"/>
    <p:sldId id="402" r:id="rId63"/>
    <p:sldId id="407" r:id="rId64"/>
    <p:sldId id="344" r:id="rId65"/>
    <p:sldId id="354" r:id="rId66"/>
    <p:sldId id="352" r:id="rId67"/>
    <p:sldId id="295" r:id="rId68"/>
    <p:sldId id="350"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89">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B6"/>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84" autoAdjust="0"/>
  </p:normalViewPr>
  <p:slideViewPr>
    <p:cSldViewPr snapToGrid="0" snapToObjects="1" showGuides="1">
      <p:cViewPr>
        <p:scale>
          <a:sx n="80" d="100"/>
          <a:sy n="80" d="100"/>
        </p:scale>
        <p:origin x="-1086" y="-72"/>
      </p:cViewPr>
      <p:guideLst>
        <p:guide orient="horz" pos="989"/>
        <p:guide pos="2879"/>
      </p:guideLst>
    </p:cSldViewPr>
  </p:slideViewPr>
  <p:notesTextViewPr>
    <p:cViewPr>
      <p:scale>
        <a:sx n="100" d="100"/>
        <a:sy n="100" d="100"/>
      </p:scale>
      <p:origin x="0" y="0"/>
    </p:cViewPr>
  </p:notesTextViewPr>
  <p:sorterViewPr>
    <p:cViewPr>
      <p:scale>
        <a:sx n="100" d="100"/>
        <a:sy n="100" d="100"/>
      </p:scale>
      <p:origin x="0" y="8160"/>
    </p:cViewPr>
  </p:sorterViewPr>
  <p:notesViewPr>
    <p:cSldViewPr snapToGrid="0" snapToObjects="1">
      <p:cViewPr>
        <p:scale>
          <a:sx n="130" d="100"/>
          <a:sy n="130" d="100"/>
        </p:scale>
        <p:origin x="-1236" y="21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89CCC9-A272-454B-B206-5BE5CB3DF31E}" type="datetimeFigureOut">
              <a:rPr lang="en-US" smtClean="0"/>
              <a:t>7/15/2018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9C310-D442-48A1-8FAC-40608755C34D}" type="slidenum">
              <a:rPr lang="en-US" smtClean="0"/>
              <a:t>‹#›</a:t>
            </a:fld>
            <a:endParaRPr lang="en-US"/>
          </a:p>
        </p:txBody>
      </p:sp>
    </p:spTree>
    <p:extLst>
      <p:ext uri="{BB962C8B-B14F-4D97-AF65-F5344CB8AC3E}">
        <p14:creationId xmlns:p14="http://schemas.microsoft.com/office/powerpoint/2010/main" val="373514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9C310-D442-48A1-8FAC-40608755C34D}" type="slidenum">
              <a:rPr lang="en-US" smtClean="0"/>
              <a:t>4</a:t>
            </a:fld>
            <a:endParaRPr lang="en-US"/>
          </a:p>
        </p:txBody>
      </p:sp>
    </p:spTree>
    <p:extLst>
      <p:ext uri="{BB962C8B-B14F-4D97-AF65-F5344CB8AC3E}">
        <p14:creationId xmlns:p14="http://schemas.microsoft.com/office/powerpoint/2010/main" val="330714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pPr marL="228600" indent="-228600">
              <a:buAutoNum type="arabicPeriod"/>
            </a:pPr>
            <a:r>
              <a:rPr lang="en-US" dirty="0" smtClean="0"/>
              <a:t>Baldridge Excellence Framework, 2017-2018.  National Institutes of Standards and Technology (NIST), US Department of Commerce, </a:t>
            </a:r>
            <a:r>
              <a:rPr lang="en-US" dirty="0" err="1" smtClean="0"/>
              <a:t>Gathersburg</a:t>
            </a:r>
            <a:r>
              <a:rPr lang="en-US" dirty="0" smtClean="0"/>
              <a:t>, MD, USA.</a:t>
            </a:r>
          </a:p>
          <a:p>
            <a:pPr marL="228600" indent="-228600">
              <a:buAutoNum type="arabicPeriod"/>
            </a:pPr>
            <a:endParaRPr lang="en-US" dirty="0" smtClean="0"/>
          </a:p>
          <a:p>
            <a:endParaRPr lang="en-US" dirty="0" smtClean="0"/>
          </a:p>
          <a:p>
            <a:r>
              <a:rPr lang="en-US" dirty="0" smtClean="0"/>
              <a:t>2.  http://www.businessexcellencetools.com/business-excellence/#ap</a:t>
            </a:r>
          </a:p>
          <a:p>
            <a:endParaRPr lang="en-US" dirty="0"/>
          </a:p>
        </p:txBody>
      </p:sp>
      <p:sp>
        <p:nvSpPr>
          <p:cNvPr id="4" name="Slide Number Placeholder 3"/>
          <p:cNvSpPr>
            <a:spLocks noGrp="1"/>
          </p:cNvSpPr>
          <p:nvPr>
            <p:ph type="sldNum" sz="quarter" idx="10"/>
          </p:nvPr>
        </p:nvSpPr>
        <p:spPr/>
        <p:txBody>
          <a:bodyPr/>
          <a:lstStyle/>
          <a:p>
            <a:fld id="{4CB9C310-D442-48A1-8FAC-40608755C34D}" type="slidenum">
              <a:rPr lang="en-US" smtClean="0"/>
              <a:t>9</a:t>
            </a:fld>
            <a:endParaRPr lang="en-US"/>
          </a:p>
        </p:txBody>
      </p:sp>
    </p:spTree>
    <p:extLst>
      <p:ext uri="{BB962C8B-B14F-4D97-AF65-F5344CB8AC3E}">
        <p14:creationId xmlns:p14="http://schemas.microsoft.com/office/powerpoint/2010/main" val="62189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pPr marL="228600" indent="-228600">
              <a:buAutoNum type="arabicPeriod"/>
            </a:pPr>
            <a:r>
              <a:rPr lang="en-US" dirty="0" smtClean="0"/>
              <a:t>Baldridge Excellence Framework, 2017-2018.  National Institutes of Standards and Technology (NIST), US Department of Commerce, </a:t>
            </a:r>
            <a:r>
              <a:rPr lang="en-US" dirty="0" err="1" smtClean="0"/>
              <a:t>Gathersburg</a:t>
            </a:r>
            <a:r>
              <a:rPr lang="en-US" dirty="0" smtClean="0"/>
              <a:t>, MD, USA.</a:t>
            </a:r>
          </a:p>
          <a:p>
            <a:pPr marL="228600" indent="-228600">
              <a:buAutoNum type="arabicPeriod"/>
            </a:pPr>
            <a:endParaRPr lang="en-US" dirty="0" smtClean="0"/>
          </a:p>
          <a:p>
            <a:endParaRPr lang="en-US" dirty="0" smtClean="0"/>
          </a:p>
          <a:p>
            <a:r>
              <a:rPr lang="en-US" dirty="0" smtClean="0"/>
              <a:t>2.  http://www.businessexcellencetools.com/business-excellence/#ap</a:t>
            </a:r>
          </a:p>
          <a:p>
            <a:endParaRPr lang="en-US" dirty="0"/>
          </a:p>
        </p:txBody>
      </p:sp>
      <p:sp>
        <p:nvSpPr>
          <p:cNvPr id="4" name="Slide Number Placeholder 3"/>
          <p:cNvSpPr>
            <a:spLocks noGrp="1"/>
          </p:cNvSpPr>
          <p:nvPr>
            <p:ph type="sldNum" sz="quarter" idx="10"/>
          </p:nvPr>
        </p:nvSpPr>
        <p:spPr/>
        <p:txBody>
          <a:bodyPr/>
          <a:lstStyle/>
          <a:p>
            <a:fld id="{4CB9C310-D442-48A1-8FAC-40608755C34D}" type="slidenum">
              <a:rPr lang="en-US" smtClean="0"/>
              <a:t>27</a:t>
            </a:fld>
            <a:endParaRPr lang="en-US"/>
          </a:p>
        </p:txBody>
      </p:sp>
    </p:spTree>
    <p:extLst>
      <p:ext uri="{BB962C8B-B14F-4D97-AF65-F5344CB8AC3E}">
        <p14:creationId xmlns:p14="http://schemas.microsoft.com/office/powerpoint/2010/main" val="62189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pPr marL="228600" indent="-228600">
              <a:buAutoNum type="arabicPeriod"/>
            </a:pPr>
            <a:r>
              <a:rPr lang="en-US" dirty="0" smtClean="0"/>
              <a:t>Baldridge Excellence Framework, 2017-2018.  National Institutes of Standards and Technology (NIST), US Department of Commerce, </a:t>
            </a:r>
            <a:r>
              <a:rPr lang="en-US" dirty="0" err="1" smtClean="0"/>
              <a:t>Gathersburg</a:t>
            </a:r>
            <a:r>
              <a:rPr lang="en-US" dirty="0" smtClean="0"/>
              <a:t>, MD, USA.</a:t>
            </a:r>
          </a:p>
          <a:p>
            <a:pPr marL="228600" indent="-228600">
              <a:buAutoNum type="arabicPeriod"/>
            </a:pPr>
            <a:endParaRPr lang="en-US" dirty="0" smtClean="0"/>
          </a:p>
          <a:p>
            <a:endParaRPr lang="en-US" dirty="0" smtClean="0"/>
          </a:p>
          <a:p>
            <a:r>
              <a:rPr lang="en-US" dirty="0" smtClean="0"/>
              <a:t>2.  http://www.businessexcellencetools.com/business-excellence/#ap</a:t>
            </a:r>
          </a:p>
          <a:p>
            <a:endParaRPr lang="en-US" dirty="0"/>
          </a:p>
        </p:txBody>
      </p:sp>
      <p:sp>
        <p:nvSpPr>
          <p:cNvPr id="4" name="Slide Number Placeholder 3"/>
          <p:cNvSpPr>
            <a:spLocks noGrp="1"/>
          </p:cNvSpPr>
          <p:nvPr>
            <p:ph type="sldNum" sz="quarter" idx="10"/>
          </p:nvPr>
        </p:nvSpPr>
        <p:spPr/>
        <p:txBody>
          <a:bodyPr/>
          <a:lstStyle/>
          <a:p>
            <a:fld id="{4CB9C310-D442-48A1-8FAC-40608755C34D}" type="slidenum">
              <a:rPr lang="en-US" smtClean="0"/>
              <a:t>28</a:t>
            </a:fld>
            <a:endParaRPr lang="en-US"/>
          </a:p>
        </p:txBody>
      </p:sp>
    </p:spTree>
    <p:extLst>
      <p:ext uri="{BB962C8B-B14F-4D97-AF65-F5344CB8AC3E}">
        <p14:creationId xmlns:p14="http://schemas.microsoft.com/office/powerpoint/2010/main" val="621892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39970" y="582249"/>
            <a:ext cx="8676014" cy="1322248"/>
          </a:xfrm>
        </p:spPr>
        <p:txBody>
          <a:bodyPr>
            <a:normAutofit/>
          </a:bodyPr>
          <a:lstStyle>
            <a:lvl1pPr>
              <a:defRPr sz="8100">
                <a:solidFill>
                  <a:schemeClr val="bg1"/>
                </a:solidFill>
              </a:defRPr>
            </a:lvl1pPr>
          </a:lstStyle>
          <a:p>
            <a:r>
              <a:rPr lang="en-US" sz="8100" dirty="0" smtClean="0">
                <a:solidFill>
                  <a:srgbClr val="FFFFFF"/>
                </a:solidFill>
                <a:latin typeface="Arial"/>
                <a:cs typeface="Arial"/>
              </a:rPr>
              <a:t>Title Goes</a:t>
            </a:r>
            <a:r>
              <a:rPr lang="en-US" sz="8100" baseline="0" dirty="0" smtClean="0">
                <a:solidFill>
                  <a:srgbClr val="FFFFFF"/>
                </a:solidFill>
                <a:latin typeface="Arial"/>
                <a:cs typeface="Arial"/>
              </a:rPr>
              <a:t> Here</a:t>
            </a:r>
            <a:endParaRPr lang="en-US" sz="8100" dirty="0">
              <a:solidFill>
                <a:srgbClr val="FFFFFF"/>
              </a:solidFill>
              <a:latin typeface="Arial"/>
              <a:cs typeface="Arial"/>
            </a:endParaRPr>
          </a:p>
        </p:txBody>
      </p:sp>
      <p:sp>
        <p:nvSpPr>
          <p:cNvPr id="15" name="Subtitle 2"/>
          <p:cNvSpPr>
            <a:spLocks noGrp="1"/>
          </p:cNvSpPr>
          <p:nvPr>
            <p:ph type="subTitle" idx="1" hasCustomPrompt="1"/>
          </p:nvPr>
        </p:nvSpPr>
        <p:spPr>
          <a:xfrm>
            <a:off x="339970" y="5409546"/>
            <a:ext cx="6400800" cy="471531"/>
          </a:xfrm>
          <a:prstGeom prst="rect">
            <a:avLst/>
          </a:prstGeom>
        </p:spPr>
        <p:txBody>
          <a:bodyPr>
            <a:normAutofit/>
          </a:bodyPr>
          <a:lstStyle>
            <a:lvl1pPr marL="0" indent="0" algn="l">
              <a:buNone/>
              <a:defRPr sz="19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smtClean="0">
                <a:ln>
                  <a:noFill/>
                </a:ln>
                <a:solidFill>
                  <a:sysClr val="window" lastClr="FFFFFF"/>
                </a:solidFill>
                <a:effectLst/>
                <a:uLnTx/>
                <a:uFillTx/>
                <a:latin typeface="Arial"/>
                <a:cs typeface="Arial"/>
              </a:rPr>
              <a:t>SUBHEAD (ALL CAPS)</a:t>
            </a:r>
          </a:p>
        </p:txBody>
      </p:sp>
      <p:sp>
        <p:nvSpPr>
          <p:cNvPr id="16" name="Text Placeholder 13"/>
          <p:cNvSpPr>
            <a:spLocks noGrp="1"/>
          </p:cNvSpPr>
          <p:nvPr>
            <p:ph type="body" sz="quarter" idx="11" hasCustomPrompt="1"/>
          </p:nvPr>
        </p:nvSpPr>
        <p:spPr>
          <a:xfrm>
            <a:off x="339970" y="6213598"/>
            <a:ext cx="1993900" cy="350960"/>
          </a:xfrm>
          <a:prstGeom prst="rect">
            <a:avLst/>
          </a:prstGeom>
        </p:spPr>
        <p:txBody>
          <a:bodyPr>
            <a:normAutofit/>
          </a:bodyPr>
          <a:lstStyle>
            <a:lvl1pPr>
              <a:defRPr sz="160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Arial"/>
                <a:cs typeface="Arial"/>
              </a:rPr>
              <a:t>Month Day, Year</a:t>
            </a:r>
            <a:endParaRPr kumimoji="0" lang="en-US" sz="1600" b="0" i="0" u="none" strike="noStrike" kern="0" cap="none" spc="0" normalizeH="0" baseline="0" noProof="0" dirty="0">
              <a:ln>
                <a:noFill/>
              </a:ln>
              <a:solidFill>
                <a:sysClr val="window" lastClr="FFFFFF"/>
              </a:solidFill>
              <a:effectLst/>
              <a:uLnTx/>
              <a:uFillTx/>
              <a:latin typeface="Arial"/>
              <a:cs typeface="Arial"/>
            </a:endParaRPr>
          </a:p>
        </p:txBody>
      </p:sp>
      <p:sp>
        <p:nvSpPr>
          <p:cNvPr id="7" name="Picture Placeholder 8"/>
          <p:cNvSpPr>
            <a:spLocks noGrp="1"/>
          </p:cNvSpPr>
          <p:nvPr>
            <p:ph type="pic" sz="quarter" idx="13"/>
          </p:nvPr>
        </p:nvSpPr>
        <p:spPr>
          <a:xfrm>
            <a:off x="132818" y="1904497"/>
            <a:ext cx="8887968" cy="3066288"/>
          </a:xfrm>
          <a:solidFill>
            <a:srgbClr val="FFFFFF"/>
          </a:solidFill>
        </p:spPr>
        <p:txBody>
          <a:bodyPr>
            <a:normAutofit/>
          </a:bodyPr>
          <a:lstStyle>
            <a:lvl1pPr>
              <a:defRPr sz="2300">
                <a:solidFill>
                  <a:srgbClr val="C050FF"/>
                </a:solidFill>
              </a:defRPr>
            </a:lvl1pPr>
          </a:lstStyle>
          <a:p>
            <a:pPr lvl="0"/>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5" y="1243585"/>
            <a:ext cx="5879592"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5" y="1243585"/>
            <a:ext cx="5879592"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0"/>
            <a:ext cx="8229600" cy="1044670"/>
          </a:xfrm>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5" y="1783774"/>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0"/>
            <a:ext cx="8229600" cy="1044670"/>
          </a:xfrm>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5" y="1783774"/>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0"/>
            <a:ext cx="8229600" cy="1044670"/>
          </a:xfrm>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5" y="1783774"/>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image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6" y="1243584"/>
            <a:ext cx="3726367" cy="4279392"/>
          </a:xfrm>
        </p:spPr>
        <p:txBody>
          <a:bodyPr/>
          <a:lstStyle>
            <a:lvl3pPr>
              <a:defRPr>
                <a:solidFill>
                  <a:srgbClr val="000000"/>
                </a:solidFill>
              </a:defRPr>
            </a:lvl3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
        <p:nvSpPr>
          <p:cNvPr id="7" name="Picture Placeholder 8"/>
          <p:cNvSpPr>
            <a:spLocks noGrp="1"/>
          </p:cNvSpPr>
          <p:nvPr>
            <p:ph type="pic" sz="quarter" idx="11"/>
          </p:nvPr>
        </p:nvSpPr>
        <p:spPr>
          <a:xfrm>
            <a:off x="4889500" y="1580339"/>
            <a:ext cx="3953952" cy="2730830"/>
          </a:xfrm>
          <a:solidFill>
            <a:srgbClr val="FFFFFF"/>
          </a:solidFill>
        </p:spPr>
        <p:txBody>
          <a:bodyPr>
            <a:normAutofit/>
          </a:bodyPr>
          <a:lstStyle>
            <a:lvl1pPr>
              <a:defRPr sz="2300">
                <a:solidFill>
                  <a:srgbClr val="C050FF"/>
                </a:solidFill>
              </a:defRPr>
            </a:lvl1pPr>
          </a:lstStyle>
          <a:p>
            <a:pPr lvl="0"/>
            <a:endParaRPr 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image long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6" y="1243584"/>
            <a:ext cx="3726367" cy="4279392"/>
          </a:xfrm>
        </p:spPr>
        <p:txBody>
          <a:bodyPr/>
          <a:lstStyle>
            <a:lvl3pPr>
              <a:defRPr>
                <a:solidFill>
                  <a:srgbClr val="000000"/>
                </a:solidFill>
              </a:defRPr>
            </a:lvl3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
        <p:nvSpPr>
          <p:cNvPr id="7" name="Picture Placeholder 8"/>
          <p:cNvSpPr>
            <a:spLocks noGrp="1"/>
          </p:cNvSpPr>
          <p:nvPr>
            <p:ph type="pic" sz="quarter" idx="11"/>
          </p:nvPr>
        </p:nvSpPr>
        <p:spPr>
          <a:xfrm>
            <a:off x="4889500" y="1580338"/>
            <a:ext cx="3953952" cy="4033061"/>
          </a:xfrm>
          <a:solidFill>
            <a:srgbClr val="FFFFFF"/>
          </a:solidFill>
        </p:spPr>
        <p:txBody>
          <a:bodyPr>
            <a:normAutofit/>
          </a:bodyPr>
          <a:lstStyle>
            <a:lvl1pPr>
              <a:defRPr sz="2300">
                <a:solidFill>
                  <a:srgbClr val="C050FF"/>
                </a:solidFill>
              </a:defRPr>
            </a:lvl1pPr>
          </a:lstStyle>
          <a:p>
            <a:pPr lvl="0"/>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6" y="1243584"/>
            <a:ext cx="3726367" cy="4279392"/>
          </a:xfrm>
        </p:spPr>
        <p:txBody>
          <a:bodyPr/>
          <a:lstStyle>
            <a:lvl3pPr>
              <a:defRPr>
                <a:solidFill>
                  <a:srgbClr val="000000"/>
                </a:solidFill>
              </a:defRPr>
            </a:lvl3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
        <p:nvSpPr>
          <p:cNvPr id="9" name="Picture Placeholder 8"/>
          <p:cNvSpPr>
            <a:spLocks noGrp="1"/>
          </p:cNvSpPr>
          <p:nvPr>
            <p:ph type="pic" sz="quarter" idx="11"/>
          </p:nvPr>
        </p:nvSpPr>
        <p:spPr>
          <a:xfrm>
            <a:off x="4892534" y="1585829"/>
            <a:ext cx="1949196" cy="2025982"/>
          </a:xfrm>
          <a:solidFill>
            <a:srgbClr val="FFFFFF"/>
          </a:solidFill>
        </p:spPr>
        <p:txBody>
          <a:bodyPr>
            <a:normAutofit/>
          </a:bodyPr>
          <a:lstStyle>
            <a:lvl1pPr>
              <a:defRPr sz="2300">
                <a:solidFill>
                  <a:srgbClr val="C050FF"/>
                </a:solidFill>
              </a:defRPr>
            </a:lvl1pPr>
          </a:lstStyle>
          <a:p>
            <a:pPr lvl="0"/>
            <a:endParaRPr lang="en-US" noProof="0"/>
          </a:p>
        </p:txBody>
      </p:sp>
      <p:sp>
        <p:nvSpPr>
          <p:cNvPr id="10" name="Picture Placeholder 8"/>
          <p:cNvSpPr>
            <a:spLocks noGrp="1"/>
          </p:cNvSpPr>
          <p:nvPr>
            <p:ph type="pic" sz="quarter" idx="13"/>
          </p:nvPr>
        </p:nvSpPr>
        <p:spPr>
          <a:xfrm>
            <a:off x="4892534" y="3685647"/>
            <a:ext cx="3975608" cy="1927753"/>
          </a:xfrm>
          <a:solidFill>
            <a:srgbClr val="FFFFFF"/>
          </a:solidFill>
        </p:spPr>
        <p:txBody>
          <a:bodyPr>
            <a:normAutofit/>
          </a:bodyPr>
          <a:lstStyle>
            <a:lvl1pPr>
              <a:defRPr sz="2300">
                <a:solidFill>
                  <a:srgbClr val="C050FF"/>
                </a:solidFill>
              </a:defRPr>
            </a:lvl1pPr>
          </a:lstStyle>
          <a:p>
            <a:pPr lvl="0"/>
            <a:endParaRPr lang="en-US" noProof="0"/>
          </a:p>
        </p:txBody>
      </p:sp>
      <p:sp>
        <p:nvSpPr>
          <p:cNvPr id="11" name="Picture Placeholder 8"/>
          <p:cNvSpPr>
            <a:spLocks noGrp="1"/>
          </p:cNvSpPr>
          <p:nvPr>
            <p:ph type="pic" sz="quarter" idx="14"/>
          </p:nvPr>
        </p:nvSpPr>
        <p:spPr>
          <a:xfrm>
            <a:off x="6911326" y="1585829"/>
            <a:ext cx="1949196" cy="2025982"/>
          </a:xfrm>
          <a:solidFill>
            <a:srgbClr val="FFFFFF"/>
          </a:solidFill>
        </p:spPr>
        <p:txBody>
          <a:bodyPr>
            <a:normAutofit/>
          </a:bodyPr>
          <a:lstStyle>
            <a:lvl1pPr>
              <a:defRPr sz="2300">
                <a:solidFill>
                  <a:srgbClr val="C050FF"/>
                </a:solidFill>
              </a:defRPr>
            </a:lvl1pPr>
          </a:lstStyle>
          <a:p>
            <a:pPr lvl="0"/>
            <a:endParaRPr lang="en-US"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image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2" name="Picture Placeholder 8"/>
          <p:cNvSpPr>
            <a:spLocks noGrp="1"/>
          </p:cNvSpPr>
          <p:nvPr>
            <p:ph type="pic" sz="quarter" idx="13"/>
          </p:nvPr>
        </p:nvSpPr>
        <p:spPr>
          <a:xfrm>
            <a:off x="401028" y="1368425"/>
            <a:ext cx="8352827" cy="4036187"/>
          </a:xfrm>
          <a:solidFill>
            <a:srgbClr val="FFFFFF"/>
          </a:solidFill>
        </p:spPr>
        <p:txBody>
          <a:bodyPr>
            <a:normAutofit/>
          </a:bodyPr>
          <a:lstStyle>
            <a:lvl1pPr>
              <a:defRPr sz="2300">
                <a:solidFill>
                  <a:srgbClr val="C050FF"/>
                </a:solidFill>
              </a:defRPr>
            </a:lvl1pPr>
          </a:lstStyle>
          <a:p>
            <a:pPr lvl="0"/>
            <a:endParaRPr lang="en-US"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large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Picture Placeholder 8"/>
          <p:cNvSpPr>
            <a:spLocks noGrp="1"/>
          </p:cNvSpPr>
          <p:nvPr>
            <p:ph type="pic" sz="quarter" idx="13"/>
          </p:nvPr>
        </p:nvSpPr>
        <p:spPr>
          <a:xfrm>
            <a:off x="401028" y="1368425"/>
            <a:ext cx="8352827" cy="4827335"/>
          </a:xfrm>
          <a:solidFill>
            <a:srgbClr val="FFFFFF"/>
          </a:solidFill>
        </p:spPr>
        <p:txBody>
          <a:bodyPr>
            <a:normAutofit/>
          </a:bodyPr>
          <a:lstStyle>
            <a:lvl1pPr>
              <a:defRPr sz="2300">
                <a:solidFill>
                  <a:srgbClr val="C050FF"/>
                </a:solidFill>
              </a:defRPr>
            </a:lvl1p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ent Partn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Picture Placeholder 8"/>
          <p:cNvSpPr>
            <a:spLocks noGrp="1"/>
          </p:cNvSpPr>
          <p:nvPr>
            <p:ph type="pic" sz="quarter" idx="13"/>
          </p:nvPr>
        </p:nvSpPr>
        <p:spPr>
          <a:xfrm>
            <a:off x="4254498" y="2278634"/>
            <a:ext cx="3291840" cy="2743200"/>
          </a:xfrm>
          <a:solidFill>
            <a:srgbClr val="FFFFFF"/>
          </a:solidFill>
        </p:spPr>
        <p:txBody>
          <a:bodyPr>
            <a:normAutofit/>
          </a:bodyPr>
          <a:lstStyle>
            <a:lvl1pPr>
              <a:defRPr sz="2300">
                <a:solidFill>
                  <a:srgbClr val="C050FF"/>
                </a:solidFill>
              </a:defRPr>
            </a:lvl1pPr>
          </a:lstStyle>
          <a:p>
            <a:pPr lvl="0"/>
            <a:endParaRPr lang="en-US" noProof="0"/>
          </a:p>
        </p:txBody>
      </p:sp>
    </p:spTree>
    <p:extLst>
      <p:ext uri="{BB962C8B-B14F-4D97-AF65-F5344CB8AC3E}">
        <p14:creationId xmlns:p14="http://schemas.microsoft.com/office/powerpoint/2010/main" val="82443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hart Placeholder 5"/>
          <p:cNvSpPr>
            <a:spLocks noGrp="1"/>
          </p:cNvSpPr>
          <p:nvPr>
            <p:ph type="chart" sz="quarter" idx="10"/>
          </p:nvPr>
        </p:nvSpPr>
        <p:spPr>
          <a:xfrm>
            <a:off x="996696" y="1243584"/>
            <a:ext cx="7010400" cy="411480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sion/Section descri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0"/>
            <a:ext cx="8229600" cy="1044670"/>
          </a:xfrm>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5" y="1783774"/>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
        <p:nvSpPr>
          <p:cNvPr id="5" name="Picture Placeholder 4"/>
          <p:cNvSpPr>
            <a:spLocks noGrp="1"/>
          </p:cNvSpPr>
          <p:nvPr>
            <p:ph type="pic" sz="quarter" idx="11"/>
          </p:nvPr>
        </p:nvSpPr>
        <p:spPr>
          <a:xfrm>
            <a:off x="393193" y="5605272"/>
            <a:ext cx="3678867" cy="868680"/>
          </a:xfrm>
        </p:spPr>
        <p:txBody>
          <a:bodyPr/>
          <a:lstStyle/>
          <a:p>
            <a:endParaRPr lang="en-US" dirty="0"/>
          </a:p>
        </p:txBody>
      </p:sp>
    </p:spTree>
    <p:extLst>
      <p:ext uri="{BB962C8B-B14F-4D97-AF65-F5344CB8AC3E}">
        <p14:creationId xmlns:p14="http://schemas.microsoft.com/office/powerpoint/2010/main" val="529189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Layout Blue">
    <p:bg>
      <p:bgPr>
        <a:solidFill>
          <a:srgbClr val="026C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87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Green">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548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Thank You P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330" y="3803469"/>
            <a:ext cx="8229600" cy="749808"/>
          </a:xfrm>
        </p:spPr>
        <p:txBody>
          <a:bodyPr>
            <a:normAutofit/>
          </a:bodyPr>
          <a:lstStyle>
            <a:lvl1pPr algn="ctr">
              <a:defRPr sz="3200" baseline="0"/>
            </a:lvl1pPr>
          </a:lstStyle>
          <a:p>
            <a:r>
              <a:rPr lang="en-US" dirty="0" smtClean="0"/>
              <a:t>Click to edit Master title style</a:t>
            </a:r>
            <a:endParaRPr lang="en-US" dirty="0"/>
          </a:p>
        </p:txBody>
      </p:sp>
      <p:sp>
        <p:nvSpPr>
          <p:cNvPr id="4" name="Text Placeholder 5"/>
          <p:cNvSpPr>
            <a:spLocks noGrp="1"/>
          </p:cNvSpPr>
          <p:nvPr>
            <p:ph type="body" sz="quarter" idx="10" hasCustomPrompt="1"/>
          </p:nvPr>
        </p:nvSpPr>
        <p:spPr>
          <a:xfrm>
            <a:off x="1613554" y="4874384"/>
            <a:ext cx="5879592" cy="459619"/>
          </a:xfrm>
        </p:spPr>
        <p:txBody>
          <a:bodyPr/>
          <a:lstStyle>
            <a:lvl1pPr algn="ctr">
              <a:defRPr sz="1800" baseline="0"/>
            </a:lvl1pPr>
            <a:lvl3pPr>
              <a:defRPr>
                <a:solidFill>
                  <a:srgbClr val="000000"/>
                </a:solidFill>
              </a:defRPr>
            </a:lvl3pPr>
            <a:lvl4pPr marL="274320" indent="0">
              <a:buNone/>
              <a:defRPr/>
            </a:lvl4pPr>
          </a:lstStyle>
          <a:p>
            <a:pPr lvl="0"/>
            <a:r>
              <a:rPr lang="en-US" dirty="0" smtClean="0"/>
              <a:t>Click to edit subhead</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9591" y="1572172"/>
            <a:ext cx="1918179" cy="1804067"/>
          </a:xfrm>
          <a:prstGeom prst="rect">
            <a:avLst/>
          </a:prstGeom>
        </p:spPr>
      </p:pic>
    </p:spTree>
    <p:extLst>
      <p:ext uri="{BB962C8B-B14F-4D97-AF65-F5344CB8AC3E}">
        <p14:creationId xmlns:p14="http://schemas.microsoft.com/office/powerpoint/2010/main" val="250123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6">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2"/>
          <p:cNvSpPr>
            <a:spLocks noGrp="1"/>
          </p:cNvSpPr>
          <p:nvPr>
            <p:ph type="body" idx="10" hasCustomPrompt="1"/>
          </p:nvPr>
        </p:nvSpPr>
        <p:spPr>
          <a:xfrm>
            <a:off x="1930400" y="816720"/>
            <a:ext cx="5283200" cy="338260"/>
          </a:xfrm>
        </p:spPr>
        <p:txBody>
          <a:bodyPr anchor="b">
            <a:noAutofit/>
          </a:bodyPr>
          <a:lstStyle>
            <a:lvl1pPr marL="0" indent="0" algn="ctr">
              <a:buNone/>
              <a:defRPr sz="2250" b="0">
                <a:solidFill>
                  <a:srgbClr val="026CB6"/>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250" dirty="0" smtClean="0">
                <a:solidFill>
                  <a:srgbClr val="026CB6"/>
                </a:solidFill>
                <a:latin typeface="Arial"/>
                <a:cs typeface="Arial"/>
              </a:rPr>
              <a:t>Insert Agenda Title</a:t>
            </a:r>
            <a:endParaRPr lang="en-US" dirty="0" smtClean="0"/>
          </a:p>
        </p:txBody>
      </p:sp>
      <p:sp>
        <p:nvSpPr>
          <p:cNvPr id="9" name="Text Placeholder 20"/>
          <p:cNvSpPr>
            <a:spLocks noGrp="1"/>
          </p:cNvSpPr>
          <p:nvPr>
            <p:ph type="body" sz="quarter" idx="11" hasCustomPrompt="1"/>
          </p:nvPr>
        </p:nvSpPr>
        <p:spPr>
          <a:xfrm>
            <a:off x="1936750" y="127635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0" name="Text Placeholder 22"/>
          <p:cNvSpPr>
            <a:spLocks noGrp="1"/>
          </p:cNvSpPr>
          <p:nvPr>
            <p:ph type="body" sz="quarter" idx="12" hasCustomPrompt="1"/>
          </p:nvPr>
        </p:nvSpPr>
        <p:spPr>
          <a:xfrm>
            <a:off x="2946400" y="1276350"/>
            <a:ext cx="4076700" cy="406400"/>
          </a:xfrm>
        </p:spPr>
        <p:txBody>
          <a:bodyPr anchor="ctr">
            <a:noAutofit/>
          </a:bodyPr>
          <a:lstStyle>
            <a:lvl1pPr algn="l">
              <a:defRPr sz="1600">
                <a:solidFill>
                  <a:schemeClr val="bg1"/>
                </a:solidFill>
              </a:defRPr>
            </a:lvl1pPr>
          </a:lstStyle>
          <a:p>
            <a:pPr lvl="0"/>
            <a:r>
              <a:rPr lang="en-US" dirty="0" smtClean="0"/>
              <a:t>Agenda Item One</a:t>
            </a:r>
            <a:endParaRPr lang="en-US" dirty="0"/>
          </a:p>
        </p:txBody>
      </p:sp>
      <p:sp>
        <p:nvSpPr>
          <p:cNvPr id="11" name="Text Placeholder 20"/>
          <p:cNvSpPr>
            <a:spLocks noGrp="1"/>
          </p:cNvSpPr>
          <p:nvPr>
            <p:ph type="body" sz="quarter" idx="13" hasCustomPrompt="1"/>
          </p:nvPr>
        </p:nvSpPr>
        <p:spPr>
          <a:xfrm>
            <a:off x="1936750" y="20574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2" name="Text Placeholder 22"/>
          <p:cNvSpPr>
            <a:spLocks noGrp="1"/>
          </p:cNvSpPr>
          <p:nvPr>
            <p:ph type="body" sz="quarter" idx="14" hasCustomPrompt="1"/>
          </p:nvPr>
        </p:nvSpPr>
        <p:spPr>
          <a:xfrm>
            <a:off x="2946400" y="2057400"/>
            <a:ext cx="4076700" cy="406400"/>
          </a:xfrm>
        </p:spPr>
        <p:txBody>
          <a:bodyPr anchor="ctr">
            <a:noAutofit/>
          </a:bodyPr>
          <a:lstStyle>
            <a:lvl1pPr algn="l">
              <a:defRPr sz="1600">
                <a:solidFill>
                  <a:schemeClr val="bg1"/>
                </a:solidFill>
              </a:defRPr>
            </a:lvl1pPr>
          </a:lstStyle>
          <a:p>
            <a:pPr lvl="0"/>
            <a:r>
              <a:rPr lang="en-US" dirty="0" smtClean="0"/>
              <a:t>Agenda Item Two</a:t>
            </a:r>
            <a:endParaRPr lang="en-US" dirty="0"/>
          </a:p>
        </p:txBody>
      </p:sp>
      <p:sp>
        <p:nvSpPr>
          <p:cNvPr id="13" name="Text Placeholder 20"/>
          <p:cNvSpPr>
            <a:spLocks noGrp="1"/>
          </p:cNvSpPr>
          <p:nvPr>
            <p:ph type="body" sz="quarter" idx="15" hasCustomPrompt="1"/>
          </p:nvPr>
        </p:nvSpPr>
        <p:spPr>
          <a:xfrm>
            <a:off x="1936750" y="281305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4" name="Text Placeholder 22"/>
          <p:cNvSpPr>
            <a:spLocks noGrp="1"/>
          </p:cNvSpPr>
          <p:nvPr>
            <p:ph type="body" sz="quarter" idx="16" hasCustomPrompt="1"/>
          </p:nvPr>
        </p:nvSpPr>
        <p:spPr>
          <a:xfrm>
            <a:off x="2946400" y="2813050"/>
            <a:ext cx="4076700" cy="406400"/>
          </a:xfrm>
        </p:spPr>
        <p:txBody>
          <a:bodyPr anchor="ctr">
            <a:noAutofit/>
          </a:bodyPr>
          <a:lstStyle>
            <a:lvl1pPr algn="l">
              <a:defRPr sz="1600">
                <a:solidFill>
                  <a:schemeClr val="bg1"/>
                </a:solidFill>
              </a:defRPr>
            </a:lvl1pPr>
          </a:lstStyle>
          <a:p>
            <a:pPr lvl="0"/>
            <a:r>
              <a:rPr lang="en-US" dirty="0" smtClean="0"/>
              <a:t>Agenda Item Three</a:t>
            </a:r>
            <a:endParaRPr lang="en-US" dirty="0"/>
          </a:p>
        </p:txBody>
      </p:sp>
      <p:sp>
        <p:nvSpPr>
          <p:cNvPr id="15" name="Text Placeholder 20"/>
          <p:cNvSpPr>
            <a:spLocks noGrp="1"/>
          </p:cNvSpPr>
          <p:nvPr>
            <p:ph type="body" sz="quarter" idx="17" hasCustomPrompt="1"/>
          </p:nvPr>
        </p:nvSpPr>
        <p:spPr>
          <a:xfrm>
            <a:off x="1936750" y="35941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6" name="Text Placeholder 22"/>
          <p:cNvSpPr>
            <a:spLocks noGrp="1"/>
          </p:cNvSpPr>
          <p:nvPr>
            <p:ph type="body" sz="quarter" idx="18" hasCustomPrompt="1"/>
          </p:nvPr>
        </p:nvSpPr>
        <p:spPr>
          <a:xfrm>
            <a:off x="2946400" y="3594100"/>
            <a:ext cx="4076700" cy="406400"/>
          </a:xfrm>
        </p:spPr>
        <p:txBody>
          <a:bodyPr anchor="ctr">
            <a:noAutofit/>
          </a:bodyPr>
          <a:lstStyle>
            <a:lvl1pPr algn="l">
              <a:defRPr sz="1600">
                <a:solidFill>
                  <a:schemeClr val="bg1"/>
                </a:solidFill>
              </a:defRPr>
            </a:lvl1pPr>
          </a:lstStyle>
          <a:p>
            <a:pPr lvl="0"/>
            <a:r>
              <a:rPr lang="en-US" dirty="0" smtClean="0"/>
              <a:t>Agenda Item Four</a:t>
            </a:r>
            <a:endParaRPr lang="en-US" dirty="0"/>
          </a:p>
        </p:txBody>
      </p:sp>
      <p:sp>
        <p:nvSpPr>
          <p:cNvPr id="17" name="Text Placeholder 20"/>
          <p:cNvSpPr>
            <a:spLocks noGrp="1"/>
          </p:cNvSpPr>
          <p:nvPr>
            <p:ph type="body" sz="quarter" idx="19" hasCustomPrompt="1"/>
          </p:nvPr>
        </p:nvSpPr>
        <p:spPr>
          <a:xfrm>
            <a:off x="1936750" y="43434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8" name="Text Placeholder 22"/>
          <p:cNvSpPr>
            <a:spLocks noGrp="1"/>
          </p:cNvSpPr>
          <p:nvPr>
            <p:ph type="body" sz="quarter" idx="20" hasCustomPrompt="1"/>
          </p:nvPr>
        </p:nvSpPr>
        <p:spPr>
          <a:xfrm>
            <a:off x="2946400" y="4343400"/>
            <a:ext cx="4076700" cy="406400"/>
          </a:xfrm>
        </p:spPr>
        <p:txBody>
          <a:bodyPr anchor="ctr">
            <a:noAutofit/>
          </a:bodyPr>
          <a:lstStyle>
            <a:lvl1pPr algn="l">
              <a:defRPr sz="1600">
                <a:solidFill>
                  <a:schemeClr val="bg1"/>
                </a:solidFill>
              </a:defRPr>
            </a:lvl1pPr>
          </a:lstStyle>
          <a:p>
            <a:pPr lvl="0"/>
            <a:r>
              <a:rPr lang="en-US" dirty="0" smtClean="0"/>
              <a:t>Agenda Item Five</a:t>
            </a:r>
            <a:endParaRPr lang="en-US" dirty="0"/>
          </a:p>
        </p:txBody>
      </p:sp>
      <p:sp>
        <p:nvSpPr>
          <p:cNvPr id="19" name="Text Placeholder 20"/>
          <p:cNvSpPr>
            <a:spLocks noGrp="1"/>
          </p:cNvSpPr>
          <p:nvPr>
            <p:ph type="body" sz="quarter" idx="21" hasCustomPrompt="1"/>
          </p:nvPr>
        </p:nvSpPr>
        <p:spPr>
          <a:xfrm>
            <a:off x="1936750" y="512445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20" name="Text Placeholder 22"/>
          <p:cNvSpPr>
            <a:spLocks noGrp="1"/>
          </p:cNvSpPr>
          <p:nvPr>
            <p:ph type="body" sz="quarter" idx="22" hasCustomPrompt="1"/>
          </p:nvPr>
        </p:nvSpPr>
        <p:spPr>
          <a:xfrm>
            <a:off x="2946400" y="5124450"/>
            <a:ext cx="4076700" cy="406400"/>
          </a:xfrm>
        </p:spPr>
        <p:txBody>
          <a:bodyPr anchor="ctr">
            <a:noAutofit/>
          </a:bodyPr>
          <a:lstStyle>
            <a:lvl1pPr algn="l">
              <a:defRPr sz="1600">
                <a:solidFill>
                  <a:schemeClr val="bg1"/>
                </a:solidFill>
              </a:defRPr>
            </a:lvl1pPr>
          </a:lstStyle>
          <a:p>
            <a:pPr lvl="0"/>
            <a:r>
              <a:rPr lang="en-US" dirty="0" smtClean="0"/>
              <a:t>Agenda Item Six</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2"/>
          <p:cNvSpPr>
            <a:spLocks noGrp="1"/>
          </p:cNvSpPr>
          <p:nvPr>
            <p:ph type="body" idx="10" hasCustomPrompt="1"/>
          </p:nvPr>
        </p:nvSpPr>
        <p:spPr>
          <a:xfrm>
            <a:off x="1930400" y="1223120"/>
            <a:ext cx="5283200" cy="338260"/>
          </a:xfrm>
        </p:spPr>
        <p:txBody>
          <a:bodyPr anchor="b">
            <a:noAutofit/>
          </a:bodyPr>
          <a:lstStyle>
            <a:lvl1pPr marL="0" indent="0" algn="ctr">
              <a:buNone/>
              <a:defRPr sz="2250" b="0">
                <a:solidFill>
                  <a:srgbClr val="026CB6"/>
                </a:solidFill>
                <a:latin typeface="Arial (Body)"/>
                <a:cs typeface="Arial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250" dirty="0" smtClean="0">
                <a:solidFill>
                  <a:srgbClr val="026CB6"/>
                </a:solidFill>
                <a:latin typeface="Arial"/>
                <a:cs typeface="Arial"/>
              </a:rPr>
              <a:t>Insert Agenda Title</a:t>
            </a:r>
            <a:endParaRPr lang="en-US" dirty="0" smtClean="0"/>
          </a:p>
        </p:txBody>
      </p:sp>
      <p:sp>
        <p:nvSpPr>
          <p:cNvPr id="9" name="Text Placeholder 20"/>
          <p:cNvSpPr>
            <a:spLocks noGrp="1"/>
          </p:cNvSpPr>
          <p:nvPr>
            <p:ph type="body" sz="quarter" idx="11" hasCustomPrompt="1"/>
          </p:nvPr>
        </p:nvSpPr>
        <p:spPr>
          <a:xfrm>
            <a:off x="1936750" y="168275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0" name="Text Placeholder 22"/>
          <p:cNvSpPr>
            <a:spLocks noGrp="1"/>
          </p:cNvSpPr>
          <p:nvPr>
            <p:ph type="body" sz="quarter" idx="12" hasCustomPrompt="1"/>
          </p:nvPr>
        </p:nvSpPr>
        <p:spPr>
          <a:xfrm>
            <a:off x="2946400" y="1682750"/>
            <a:ext cx="4076700" cy="406400"/>
          </a:xfrm>
        </p:spPr>
        <p:txBody>
          <a:bodyPr anchor="ctr">
            <a:noAutofit/>
          </a:bodyPr>
          <a:lstStyle>
            <a:lvl1pPr algn="l">
              <a:defRPr sz="1600">
                <a:solidFill>
                  <a:schemeClr val="bg1"/>
                </a:solidFill>
                <a:latin typeface="Arial (Body)"/>
                <a:cs typeface="Arial (Body)"/>
              </a:defRPr>
            </a:lvl1pPr>
          </a:lstStyle>
          <a:p>
            <a:pPr lvl="0"/>
            <a:r>
              <a:rPr lang="en-US" dirty="0" smtClean="0"/>
              <a:t>Agenda Item One</a:t>
            </a:r>
            <a:endParaRPr lang="en-US" dirty="0"/>
          </a:p>
        </p:txBody>
      </p:sp>
      <p:sp>
        <p:nvSpPr>
          <p:cNvPr id="11" name="Text Placeholder 20"/>
          <p:cNvSpPr>
            <a:spLocks noGrp="1"/>
          </p:cNvSpPr>
          <p:nvPr>
            <p:ph type="body" sz="quarter" idx="13" hasCustomPrompt="1"/>
          </p:nvPr>
        </p:nvSpPr>
        <p:spPr>
          <a:xfrm>
            <a:off x="1936750" y="24638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2" name="Text Placeholder 22"/>
          <p:cNvSpPr>
            <a:spLocks noGrp="1"/>
          </p:cNvSpPr>
          <p:nvPr>
            <p:ph type="body" sz="quarter" idx="14" hasCustomPrompt="1"/>
          </p:nvPr>
        </p:nvSpPr>
        <p:spPr>
          <a:xfrm>
            <a:off x="2946400" y="2463800"/>
            <a:ext cx="4076700" cy="406400"/>
          </a:xfrm>
        </p:spPr>
        <p:txBody>
          <a:bodyPr anchor="ctr">
            <a:noAutofit/>
          </a:bodyPr>
          <a:lstStyle>
            <a:lvl1pPr algn="l">
              <a:defRPr sz="1600">
                <a:solidFill>
                  <a:schemeClr val="bg1"/>
                </a:solidFill>
              </a:defRPr>
            </a:lvl1pPr>
          </a:lstStyle>
          <a:p>
            <a:pPr lvl="0"/>
            <a:r>
              <a:rPr lang="en-US" dirty="0" smtClean="0"/>
              <a:t>Agenda Item Two</a:t>
            </a:r>
            <a:endParaRPr lang="en-US" dirty="0"/>
          </a:p>
        </p:txBody>
      </p:sp>
      <p:sp>
        <p:nvSpPr>
          <p:cNvPr id="13" name="Text Placeholder 20"/>
          <p:cNvSpPr>
            <a:spLocks noGrp="1"/>
          </p:cNvSpPr>
          <p:nvPr>
            <p:ph type="body" sz="quarter" idx="15" hasCustomPrompt="1"/>
          </p:nvPr>
        </p:nvSpPr>
        <p:spPr>
          <a:xfrm>
            <a:off x="1936750" y="321945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4" name="Text Placeholder 22"/>
          <p:cNvSpPr>
            <a:spLocks noGrp="1"/>
          </p:cNvSpPr>
          <p:nvPr>
            <p:ph type="body" sz="quarter" idx="16" hasCustomPrompt="1"/>
          </p:nvPr>
        </p:nvSpPr>
        <p:spPr>
          <a:xfrm>
            <a:off x="2946400" y="3219450"/>
            <a:ext cx="4076700" cy="406400"/>
          </a:xfrm>
        </p:spPr>
        <p:txBody>
          <a:bodyPr anchor="ctr">
            <a:noAutofit/>
          </a:bodyPr>
          <a:lstStyle>
            <a:lvl1pPr algn="l">
              <a:defRPr sz="1600">
                <a:solidFill>
                  <a:schemeClr val="bg1"/>
                </a:solidFill>
              </a:defRPr>
            </a:lvl1pPr>
          </a:lstStyle>
          <a:p>
            <a:pPr lvl="0"/>
            <a:r>
              <a:rPr lang="en-US" dirty="0" smtClean="0"/>
              <a:t>Agenda Item Three</a:t>
            </a:r>
            <a:endParaRPr lang="en-US" dirty="0"/>
          </a:p>
        </p:txBody>
      </p:sp>
      <p:sp>
        <p:nvSpPr>
          <p:cNvPr id="15" name="Text Placeholder 20"/>
          <p:cNvSpPr>
            <a:spLocks noGrp="1"/>
          </p:cNvSpPr>
          <p:nvPr>
            <p:ph type="body" sz="quarter" idx="17" hasCustomPrompt="1"/>
          </p:nvPr>
        </p:nvSpPr>
        <p:spPr>
          <a:xfrm>
            <a:off x="1936750" y="40005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6" name="Text Placeholder 22"/>
          <p:cNvSpPr>
            <a:spLocks noGrp="1"/>
          </p:cNvSpPr>
          <p:nvPr>
            <p:ph type="body" sz="quarter" idx="18" hasCustomPrompt="1"/>
          </p:nvPr>
        </p:nvSpPr>
        <p:spPr>
          <a:xfrm>
            <a:off x="2946400" y="4000500"/>
            <a:ext cx="4076700" cy="406400"/>
          </a:xfrm>
        </p:spPr>
        <p:txBody>
          <a:bodyPr anchor="ctr">
            <a:noAutofit/>
          </a:bodyPr>
          <a:lstStyle>
            <a:lvl1pPr algn="l">
              <a:defRPr sz="1600">
                <a:solidFill>
                  <a:schemeClr val="bg1"/>
                </a:solidFill>
              </a:defRPr>
            </a:lvl1pPr>
          </a:lstStyle>
          <a:p>
            <a:pPr lvl="0"/>
            <a:r>
              <a:rPr lang="en-US" dirty="0" smtClean="0"/>
              <a:t>Agenda Item Four</a:t>
            </a:r>
            <a:endParaRPr lang="en-US" dirty="0"/>
          </a:p>
        </p:txBody>
      </p:sp>
      <p:sp>
        <p:nvSpPr>
          <p:cNvPr id="17" name="Text Placeholder 20"/>
          <p:cNvSpPr>
            <a:spLocks noGrp="1"/>
          </p:cNvSpPr>
          <p:nvPr>
            <p:ph type="body" sz="quarter" idx="19" hasCustomPrompt="1"/>
          </p:nvPr>
        </p:nvSpPr>
        <p:spPr>
          <a:xfrm>
            <a:off x="1936750" y="47498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8" name="Text Placeholder 22"/>
          <p:cNvSpPr>
            <a:spLocks noGrp="1"/>
          </p:cNvSpPr>
          <p:nvPr>
            <p:ph type="body" sz="quarter" idx="20" hasCustomPrompt="1"/>
          </p:nvPr>
        </p:nvSpPr>
        <p:spPr>
          <a:xfrm>
            <a:off x="2946400" y="4749800"/>
            <a:ext cx="4076700" cy="406400"/>
          </a:xfrm>
        </p:spPr>
        <p:txBody>
          <a:bodyPr anchor="ctr">
            <a:noAutofit/>
          </a:bodyPr>
          <a:lstStyle>
            <a:lvl1pPr algn="l">
              <a:defRPr sz="1600">
                <a:solidFill>
                  <a:schemeClr val="bg1"/>
                </a:solidFill>
              </a:defRPr>
            </a:lvl1pPr>
          </a:lstStyle>
          <a:p>
            <a:pPr lvl="0"/>
            <a:r>
              <a:rPr lang="en-US" dirty="0" smtClean="0"/>
              <a:t>Agenda Item Five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Text Placeholder 2"/>
          <p:cNvSpPr>
            <a:spLocks noGrp="1"/>
          </p:cNvSpPr>
          <p:nvPr>
            <p:ph type="body" idx="10" hasCustomPrompt="1"/>
          </p:nvPr>
        </p:nvSpPr>
        <p:spPr>
          <a:xfrm>
            <a:off x="1930400" y="1612180"/>
            <a:ext cx="5283200" cy="338260"/>
          </a:xfrm>
        </p:spPr>
        <p:txBody>
          <a:bodyPr anchor="b">
            <a:noAutofit/>
          </a:bodyPr>
          <a:lstStyle>
            <a:lvl1pPr marL="0" indent="0" algn="ctr">
              <a:buNone/>
              <a:defRPr sz="2250" b="0">
                <a:solidFill>
                  <a:srgbClr val="026CB6"/>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250" dirty="0" smtClean="0">
                <a:solidFill>
                  <a:srgbClr val="026CB6"/>
                </a:solidFill>
                <a:latin typeface="Arial"/>
                <a:cs typeface="Arial"/>
              </a:rPr>
              <a:t>Insert Agenda Title</a:t>
            </a:r>
            <a:endParaRPr lang="en-US" dirty="0" smtClean="0"/>
          </a:p>
        </p:txBody>
      </p:sp>
      <p:sp>
        <p:nvSpPr>
          <p:cNvPr id="21" name="Text Placeholder 20"/>
          <p:cNvSpPr>
            <a:spLocks noGrp="1"/>
          </p:cNvSpPr>
          <p:nvPr>
            <p:ph type="body" sz="quarter" idx="11" hasCustomPrompt="1"/>
          </p:nvPr>
        </p:nvSpPr>
        <p:spPr>
          <a:xfrm>
            <a:off x="1936750" y="207181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22" name="Text Placeholder 22"/>
          <p:cNvSpPr>
            <a:spLocks noGrp="1"/>
          </p:cNvSpPr>
          <p:nvPr>
            <p:ph type="body" sz="quarter" idx="12" hasCustomPrompt="1"/>
          </p:nvPr>
        </p:nvSpPr>
        <p:spPr>
          <a:xfrm>
            <a:off x="2946400" y="2071810"/>
            <a:ext cx="4076700" cy="406400"/>
          </a:xfrm>
        </p:spPr>
        <p:txBody>
          <a:bodyPr anchor="ctr">
            <a:noAutofit/>
          </a:bodyPr>
          <a:lstStyle>
            <a:lvl1pPr algn="l">
              <a:defRPr sz="1600">
                <a:solidFill>
                  <a:schemeClr val="bg1"/>
                </a:solidFill>
                <a:latin typeface="Arial (Body)"/>
                <a:cs typeface="Arial (Body)"/>
              </a:defRPr>
            </a:lvl1pPr>
          </a:lstStyle>
          <a:p>
            <a:pPr lvl="0"/>
            <a:r>
              <a:rPr lang="en-US" dirty="0" smtClean="0"/>
              <a:t>Agenda Item One</a:t>
            </a:r>
            <a:endParaRPr lang="en-US" dirty="0"/>
          </a:p>
        </p:txBody>
      </p:sp>
      <p:sp>
        <p:nvSpPr>
          <p:cNvPr id="23" name="Text Placeholder 20"/>
          <p:cNvSpPr>
            <a:spLocks noGrp="1"/>
          </p:cNvSpPr>
          <p:nvPr>
            <p:ph type="body" sz="quarter" idx="13" hasCustomPrompt="1"/>
          </p:nvPr>
        </p:nvSpPr>
        <p:spPr>
          <a:xfrm>
            <a:off x="1936750" y="285286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24" name="Text Placeholder 22"/>
          <p:cNvSpPr>
            <a:spLocks noGrp="1"/>
          </p:cNvSpPr>
          <p:nvPr>
            <p:ph type="body" sz="quarter" idx="14" hasCustomPrompt="1"/>
          </p:nvPr>
        </p:nvSpPr>
        <p:spPr>
          <a:xfrm>
            <a:off x="2946400" y="2852860"/>
            <a:ext cx="4076700" cy="406400"/>
          </a:xfrm>
        </p:spPr>
        <p:txBody>
          <a:bodyPr anchor="ctr">
            <a:noAutofit/>
          </a:bodyPr>
          <a:lstStyle>
            <a:lvl1pPr algn="l">
              <a:defRPr sz="1600">
                <a:solidFill>
                  <a:schemeClr val="bg1"/>
                </a:solidFill>
                <a:latin typeface="Arial (Body)"/>
                <a:cs typeface="Arial (Body)"/>
              </a:defRPr>
            </a:lvl1pPr>
          </a:lstStyle>
          <a:p>
            <a:pPr lvl="0"/>
            <a:r>
              <a:rPr lang="en-US" dirty="0" smtClean="0"/>
              <a:t>Agenda Item Two</a:t>
            </a:r>
            <a:endParaRPr lang="en-US" dirty="0"/>
          </a:p>
        </p:txBody>
      </p:sp>
      <p:sp>
        <p:nvSpPr>
          <p:cNvPr id="25" name="Text Placeholder 20"/>
          <p:cNvSpPr>
            <a:spLocks noGrp="1"/>
          </p:cNvSpPr>
          <p:nvPr>
            <p:ph type="body" sz="quarter" idx="15" hasCustomPrompt="1"/>
          </p:nvPr>
        </p:nvSpPr>
        <p:spPr>
          <a:xfrm>
            <a:off x="1936750" y="360851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26" name="Text Placeholder 22"/>
          <p:cNvSpPr>
            <a:spLocks noGrp="1"/>
          </p:cNvSpPr>
          <p:nvPr>
            <p:ph type="body" sz="quarter" idx="16" hasCustomPrompt="1"/>
          </p:nvPr>
        </p:nvSpPr>
        <p:spPr>
          <a:xfrm>
            <a:off x="2946400" y="3608510"/>
            <a:ext cx="4076700" cy="406400"/>
          </a:xfrm>
        </p:spPr>
        <p:txBody>
          <a:bodyPr anchor="ctr">
            <a:noAutofit/>
          </a:bodyPr>
          <a:lstStyle>
            <a:lvl1pPr algn="l">
              <a:defRPr sz="1600">
                <a:solidFill>
                  <a:schemeClr val="bg1"/>
                </a:solidFill>
                <a:latin typeface="Arial (Body)"/>
                <a:cs typeface="Arial (Body)"/>
              </a:defRPr>
            </a:lvl1pPr>
          </a:lstStyle>
          <a:p>
            <a:pPr lvl="0"/>
            <a:r>
              <a:rPr lang="en-US" dirty="0" smtClean="0"/>
              <a:t>Agenda Item Three</a:t>
            </a:r>
            <a:endParaRPr lang="en-US" dirty="0"/>
          </a:p>
        </p:txBody>
      </p:sp>
      <p:sp>
        <p:nvSpPr>
          <p:cNvPr id="27" name="Text Placeholder 20"/>
          <p:cNvSpPr>
            <a:spLocks noGrp="1"/>
          </p:cNvSpPr>
          <p:nvPr>
            <p:ph type="body" sz="quarter" idx="17" hasCustomPrompt="1"/>
          </p:nvPr>
        </p:nvSpPr>
        <p:spPr>
          <a:xfrm>
            <a:off x="1936750" y="438956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28" name="Text Placeholder 22"/>
          <p:cNvSpPr>
            <a:spLocks noGrp="1"/>
          </p:cNvSpPr>
          <p:nvPr>
            <p:ph type="body" sz="quarter" idx="18" hasCustomPrompt="1"/>
          </p:nvPr>
        </p:nvSpPr>
        <p:spPr>
          <a:xfrm>
            <a:off x="2946400" y="4389560"/>
            <a:ext cx="4076700" cy="406400"/>
          </a:xfrm>
        </p:spPr>
        <p:txBody>
          <a:bodyPr anchor="ctr">
            <a:noAutofit/>
          </a:bodyPr>
          <a:lstStyle>
            <a:lvl1pPr algn="l">
              <a:defRPr sz="1600">
                <a:solidFill>
                  <a:schemeClr val="bg1"/>
                </a:solidFill>
                <a:latin typeface="Arial (Body)"/>
                <a:cs typeface="Arial (Body)"/>
              </a:defRPr>
            </a:lvl1pPr>
          </a:lstStyle>
          <a:p>
            <a:pPr lvl="0"/>
            <a:r>
              <a:rPr lang="en-US" dirty="0" smtClean="0"/>
              <a:t>Agenda Item Four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3">
    <p:spTree>
      <p:nvGrpSpPr>
        <p:cNvPr id="1" name=""/>
        <p:cNvGrpSpPr/>
        <p:nvPr/>
      </p:nvGrpSpPr>
      <p:grpSpPr>
        <a:xfrm>
          <a:off x="0" y="0"/>
          <a:ext cx="0" cy="0"/>
          <a:chOff x="0" y="0"/>
          <a:chExt cx="0" cy="0"/>
        </a:xfrm>
      </p:grpSpPr>
      <p:pic>
        <p:nvPicPr>
          <p:cNvPr id="12" name="Picture 11" descr="Agenda 6_agenda copy.jpg"/>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p:cNvSpPr>
            <a:spLocks noGrp="1"/>
          </p:cNvSpPr>
          <p:nvPr>
            <p:ph type="body" idx="10" hasCustomPrompt="1"/>
          </p:nvPr>
        </p:nvSpPr>
        <p:spPr>
          <a:xfrm>
            <a:off x="1930400" y="1970210"/>
            <a:ext cx="5283200" cy="338260"/>
          </a:xfrm>
        </p:spPr>
        <p:txBody>
          <a:bodyPr anchor="b">
            <a:noAutofit/>
          </a:bodyPr>
          <a:lstStyle>
            <a:lvl1pPr marL="0" indent="0" algn="ctr">
              <a:buNone/>
              <a:defRPr sz="2250" b="0">
                <a:solidFill>
                  <a:srgbClr val="026CB6"/>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250" dirty="0" smtClean="0">
                <a:solidFill>
                  <a:srgbClr val="026CB6"/>
                </a:solidFill>
                <a:latin typeface="Arial"/>
                <a:cs typeface="Arial"/>
              </a:rPr>
              <a:t>Insert Agenda Title</a:t>
            </a:r>
            <a:endParaRPr lang="en-US" dirty="0" smtClean="0"/>
          </a:p>
        </p:txBody>
      </p:sp>
      <p:sp>
        <p:nvSpPr>
          <p:cNvPr id="14" name="Text Placeholder 20"/>
          <p:cNvSpPr>
            <a:spLocks noGrp="1"/>
          </p:cNvSpPr>
          <p:nvPr>
            <p:ph type="body" sz="quarter" idx="11" hasCustomPrompt="1"/>
          </p:nvPr>
        </p:nvSpPr>
        <p:spPr>
          <a:xfrm>
            <a:off x="1936750" y="242984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5" name="Text Placeholder 22"/>
          <p:cNvSpPr>
            <a:spLocks noGrp="1"/>
          </p:cNvSpPr>
          <p:nvPr>
            <p:ph type="body" sz="quarter" idx="12" hasCustomPrompt="1"/>
          </p:nvPr>
        </p:nvSpPr>
        <p:spPr>
          <a:xfrm>
            <a:off x="2946400" y="2429840"/>
            <a:ext cx="4076700" cy="406400"/>
          </a:xfrm>
        </p:spPr>
        <p:txBody>
          <a:bodyPr anchor="ctr">
            <a:noAutofit/>
          </a:bodyPr>
          <a:lstStyle>
            <a:lvl1pPr algn="l">
              <a:defRPr sz="1600">
                <a:solidFill>
                  <a:schemeClr val="bg1"/>
                </a:solidFill>
                <a:latin typeface="Arial (Body)"/>
                <a:cs typeface="Arial (Body)"/>
              </a:defRPr>
            </a:lvl1pPr>
          </a:lstStyle>
          <a:p>
            <a:pPr lvl="0"/>
            <a:r>
              <a:rPr lang="en-US" dirty="0" smtClean="0"/>
              <a:t>Agenda Item One</a:t>
            </a:r>
            <a:endParaRPr lang="en-US" dirty="0"/>
          </a:p>
        </p:txBody>
      </p:sp>
      <p:sp>
        <p:nvSpPr>
          <p:cNvPr id="16" name="Text Placeholder 20"/>
          <p:cNvSpPr>
            <a:spLocks noGrp="1"/>
          </p:cNvSpPr>
          <p:nvPr>
            <p:ph type="body" sz="quarter" idx="13" hasCustomPrompt="1"/>
          </p:nvPr>
        </p:nvSpPr>
        <p:spPr>
          <a:xfrm>
            <a:off x="1936750" y="321089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17" name="Text Placeholder 22"/>
          <p:cNvSpPr>
            <a:spLocks noGrp="1"/>
          </p:cNvSpPr>
          <p:nvPr>
            <p:ph type="body" sz="quarter" idx="14" hasCustomPrompt="1"/>
          </p:nvPr>
        </p:nvSpPr>
        <p:spPr>
          <a:xfrm>
            <a:off x="2946400" y="3210890"/>
            <a:ext cx="4076700" cy="406400"/>
          </a:xfrm>
        </p:spPr>
        <p:txBody>
          <a:bodyPr anchor="ctr">
            <a:noAutofit/>
          </a:bodyPr>
          <a:lstStyle>
            <a:lvl1pPr algn="l">
              <a:defRPr sz="1600">
                <a:solidFill>
                  <a:schemeClr val="bg1"/>
                </a:solidFill>
                <a:latin typeface="Arial (Body)"/>
                <a:cs typeface="Arial (Body)"/>
              </a:defRPr>
            </a:lvl1pPr>
          </a:lstStyle>
          <a:p>
            <a:pPr lvl="0"/>
            <a:r>
              <a:rPr lang="en-US" dirty="0" smtClean="0"/>
              <a:t>Agenda Item Two</a:t>
            </a:r>
            <a:endParaRPr lang="en-US" dirty="0"/>
          </a:p>
        </p:txBody>
      </p:sp>
      <p:sp>
        <p:nvSpPr>
          <p:cNvPr id="18" name="Text Placeholder 20"/>
          <p:cNvSpPr>
            <a:spLocks noGrp="1"/>
          </p:cNvSpPr>
          <p:nvPr>
            <p:ph type="body" sz="quarter" idx="15" hasCustomPrompt="1"/>
          </p:nvPr>
        </p:nvSpPr>
        <p:spPr>
          <a:xfrm>
            <a:off x="1936750" y="396654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29" name="Text Placeholder 22"/>
          <p:cNvSpPr>
            <a:spLocks noGrp="1"/>
          </p:cNvSpPr>
          <p:nvPr>
            <p:ph type="body" sz="quarter" idx="16" hasCustomPrompt="1"/>
          </p:nvPr>
        </p:nvSpPr>
        <p:spPr>
          <a:xfrm>
            <a:off x="2946400" y="3966540"/>
            <a:ext cx="4076700" cy="406400"/>
          </a:xfrm>
        </p:spPr>
        <p:txBody>
          <a:bodyPr anchor="ctr">
            <a:noAutofit/>
          </a:bodyPr>
          <a:lstStyle>
            <a:lvl1pPr algn="l">
              <a:defRPr sz="1600">
                <a:solidFill>
                  <a:schemeClr val="bg1"/>
                </a:solidFill>
                <a:latin typeface="Arial (Body)"/>
                <a:cs typeface="Arial (Body)"/>
              </a:defRPr>
            </a:lvl1pPr>
          </a:lstStyle>
          <a:p>
            <a:pPr lvl="0"/>
            <a:r>
              <a:rPr lang="en-US" dirty="0" smtClean="0"/>
              <a:t>Agenda Item Three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 Placeholder 2"/>
          <p:cNvSpPr>
            <a:spLocks noGrp="1"/>
          </p:cNvSpPr>
          <p:nvPr>
            <p:ph type="body" idx="10" hasCustomPrompt="1"/>
          </p:nvPr>
        </p:nvSpPr>
        <p:spPr>
          <a:xfrm>
            <a:off x="1930400" y="2366340"/>
            <a:ext cx="5283200" cy="338260"/>
          </a:xfrm>
        </p:spPr>
        <p:txBody>
          <a:bodyPr anchor="b">
            <a:noAutofit/>
          </a:bodyPr>
          <a:lstStyle>
            <a:lvl1pPr marL="0" indent="0" algn="ctr">
              <a:buNone/>
              <a:defRPr sz="2250" b="0">
                <a:solidFill>
                  <a:srgbClr val="026CB6"/>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250" dirty="0" smtClean="0">
                <a:solidFill>
                  <a:srgbClr val="026CB6"/>
                </a:solidFill>
                <a:latin typeface="Arial"/>
                <a:cs typeface="Arial"/>
              </a:rPr>
              <a:t>Insert Agenda Title</a:t>
            </a:r>
            <a:endParaRPr lang="en-US" dirty="0" smtClean="0"/>
          </a:p>
        </p:txBody>
      </p:sp>
      <p:sp>
        <p:nvSpPr>
          <p:cNvPr id="19" name="Text Placeholder 20"/>
          <p:cNvSpPr>
            <a:spLocks noGrp="1"/>
          </p:cNvSpPr>
          <p:nvPr>
            <p:ph type="body" sz="quarter" idx="11" hasCustomPrompt="1"/>
          </p:nvPr>
        </p:nvSpPr>
        <p:spPr>
          <a:xfrm>
            <a:off x="1936750" y="282597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20" name="Text Placeholder 22"/>
          <p:cNvSpPr>
            <a:spLocks noGrp="1"/>
          </p:cNvSpPr>
          <p:nvPr>
            <p:ph type="body" sz="quarter" idx="12" hasCustomPrompt="1"/>
          </p:nvPr>
        </p:nvSpPr>
        <p:spPr>
          <a:xfrm>
            <a:off x="2946400" y="2825970"/>
            <a:ext cx="4076700" cy="406400"/>
          </a:xfrm>
        </p:spPr>
        <p:txBody>
          <a:bodyPr anchor="ctr">
            <a:noAutofit/>
          </a:bodyPr>
          <a:lstStyle>
            <a:lvl1pPr algn="l">
              <a:defRPr sz="1600">
                <a:solidFill>
                  <a:schemeClr val="bg1"/>
                </a:solidFill>
                <a:latin typeface="Arial (Body)"/>
                <a:cs typeface="Arial (Body)"/>
              </a:defRPr>
            </a:lvl1pPr>
          </a:lstStyle>
          <a:p>
            <a:pPr lvl="0"/>
            <a:r>
              <a:rPr lang="en-US" dirty="0" smtClean="0"/>
              <a:t>Agenda Item One</a:t>
            </a:r>
            <a:endParaRPr lang="en-US" dirty="0"/>
          </a:p>
        </p:txBody>
      </p:sp>
      <p:sp>
        <p:nvSpPr>
          <p:cNvPr id="21" name="Text Placeholder 20"/>
          <p:cNvSpPr>
            <a:spLocks noGrp="1"/>
          </p:cNvSpPr>
          <p:nvPr>
            <p:ph type="body" sz="quarter" idx="13" hasCustomPrompt="1"/>
          </p:nvPr>
        </p:nvSpPr>
        <p:spPr>
          <a:xfrm>
            <a:off x="1936750" y="360702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smtClean="0"/>
              <a:t>#</a:t>
            </a:r>
            <a:endParaRPr lang="en-US" dirty="0"/>
          </a:p>
        </p:txBody>
      </p:sp>
      <p:sp>
        <p:nvSpPr>
          <p:cNvPr id="22" name="Text Placeholder 22"/>
          <p:cNvSpPr>
            <a:spLocks noGrp="1"/>
          </p:cNvSpPr>
          <p:nvPr>
            <p:ph type="body" sz="quarter" idx="14" hasCustomPrompt="1"/>
          </p:nvPr>
        </p:nvSpPr>
        <p:spPr>
          <a:xfrm>
            <a:off x="2946400" y="3607020"/>
            <a:ext cx="4076700" cy="406400"/>
          </a:xfrm>
        </p:spPr>
        <p:txBody>
          <a:bodyPr anchor="ctr">
            <a:noAutofit/>
          </a:bodyPr>
          <a:lstStyle>
            <a:lvl1pPr algn="l">
              <a:defRPr sz="1600">
                <a:solidFill>
                  <a:schemeClr val="bg1"/>
                </a:solidFill>
                <a:latin typeface="Arial (Body)"/>
                <a:cs typeface="Arial (Body)"/>
              </a:defRPr>
            </a:lvl1pPr>
          </a:lstStyle>
          <a:p>
            <a:pPr lvl="0"/>
            <a:r>
              <a:rPr lang="en-US" dirty="0" smtClean="0"/>
              <a:t>Agenda Item Two</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5" y="1243585"/>
            <a:ext cx="5879592" cy="4272196"/>
          </a:xfrm>
        </p:spPr>
        <p:txBody>
          <a:bodyPr/>
          <a:lstStyle>
            <a:lvl3pPr>
              <a:defRPr>
                <a:solidFill>
                  <a:srgbClr val="000000"/>
                </a:solidFill>
              </a:defRPr>
            </a:lvl3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96695" y="1243585"/>
            <a:ext cx="5879592"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2"/>
            <a:endParaRPr lang="en-US" dirty="0" smtClean="0"/>
          </a:p>
          <a:p>
            <a:pPr lvl="3"/>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20040"/>
            <a:ext cx="8229600" cy="749808"/>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6696" y="1243584"/>
            <a:ext cx="7607808" cy="4270248"/>
          </a:xfrm>
          <a:prstGeom prst="rect">
            <a:avLst/>
          </a:prstGeom>
        </p:spPr>
        <p:txBody>
          <a:bodyPr vert="horz" lIns="91440" tIns="45720" rIns="91440" bIns="45720" rtlCol="0">
            <a:normAutofit/>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50" r:id="rId3"/>
    <p:sldLayoutId id="2147483651" r:id="rId4"/>
    <p:sldLayoutId id="2147483655" r:id="rId5"/>
    <p:sldLayoutId id="2147483656" r:id="rId6"/>
    <p:sldLayoutId id="2147483657" r:id="rId7"/>
    <p:sldLayoutId id="2147483653" r:id="rId8"/>
    <p:sldLayoutId id="2147483663" r:id="rId9"/>
    <p:sldLayoutId id="2147483665" r:id="rId10"/>
    <p:sldLayoutId id="2147483666" r:id="rId11"/>
    <p:sldLayoutId id="2147483664" r:id="rId12"/>
    <p:sldLayoutId id="2147483667" r:id="rId13"/>
    <p:sldLayoutId id="2147483668" r:id="rId14"/>
    <p:sldLayoutId id="2147483654" r:id="rId15"/>
    <p:sldLayoutId id="2147483659" r:id="rId16"/>
    <p:sldLayoutId id="2147483660" r:id="rId17"/>
    <p:sldLayoutId id="2147483661" r:id="rId18"/>
    <p:sldLayoutId id="2147483662" r:id="rId19"/>
    <p:sldLayoutId id="2147483669" r:id="rId20"/>
    <p:sldLayoutId id="2147483672" r:id="rId21"/>
    <p:sldLayoutId id="2147483673" r:id="rId22"/>
    <p:sldLayoutId id="2147483674" r:id="rId23"/>
    <p:sldLayoutId id="2147483675" r:id="rId24"/>
  </p:sldLayoutIdLst>
  <p:txStyles>
    <p:titleStyle>
      <a:lvl1pPr algn="l" defTabSz="457200" rtl="0" eaLnBrk="1" latinLnBrk="0" hangingPunct="1">
        <a:spcBef>
          <a:spcPct val="0"/>
        </a:spcBef>
        <a:buNone/>
        <a:defRPr sz="2900" kern="1200">
          <a:solidFill>
            <a:srgbClr val="026CB6"/>
          </a:solidFill>
          <a:latin typeface="Arial"/>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None/>
        <a:tabLst/>
        <a:defRPr sz="2250" b="0" i="0" kern="1200">
          <a:solidFill>
            <a:srgbClr val="026CB6"/>
          </a:solidFill>
          <a:latin typeface="Arial"/>
          <a:ea typeface="+mn-ea"/>
          <a:cs typeface="Arial"/>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flynnsw@aol.com"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r>
              <a:rPr lang="en-US" sz="5400" dirty="0" smtClean="0"/>
              <a:t>Excellence Frameworks</a:t>
            </a:r>
            <a:endParaRPr lang="en-US" sz="5400" dirty="0"/>
          </a:p>
        </p:txBody>
      </p:sp>
      <p:sp>
        <p:nvSpPr>
          <p:cNvPr id="11" name="Subtitle 10"/>
          <p:cNvSpPr>
            <a:spLocks noGrp="1"/>
          </p:cNvSpPr>
          <p:nvPr>
            <p:ph type="subTitle" idx="1"/>
          </p:nvPr>
        </p:nvSpPr>
        <p:spPr>
          <a:xfrm>
            <a:off x="339970" y="5409546"/>
            <a:ext cx="6400800" cy="1015005"/>
          </a:xfrm>
        </p:spPr>
        <p:txBody>
          <a:bodyPr>
            <a:normAutofit fontScale="92500" lnSpcReduction="10000"/>
          </a:bodyPr>
          <a:lstStyle/>
          <a:p>
            <a:r>
              <a:rPr lang="en-US" dirty="0" smtClean="0"/>
              <a:t>Hosted by Pablo Baez, ASQ</a:t>
            </a:r>
          </a:p>
          <a:p>
            <a:r>
              <a:rPr lang="en-US" dirty="0" smtClean="0"/>
              <a:t>Presented by Shawn </a:t>
            </a:r>
            <a:r>
              <a:rPr lang="en-US" dirty="0"/>
              <a:t>W. Flynn, CSSBB, CQE, CSSGB, </a:t>
            </a:r>
            <a:r>
              <a:rPr lang="en-US" dirty="0" smtClean="0"/>
              <a:t>CQT</a:t>
            </a:r>
          </a:p>
          <a:p>
            <a:r>
              <a:rPr lang="en-US" dirty="0" smtClean="0"/>
              <a:t>2018		</a:t>
            </a:r>
            <a:endParaRPr lang="en-US" dirty="0"/>
          </a:p>
        </p:txBody>
      </p:sp>
      <p:pic>
        <p:nvPicPr>
          <p:cNvPr id="14" name="Picture Placeholder 13" descr="Cover Graphic-28.jpg"/>
          <p:cNvPicPr>
            <a:picLocks noGrp="1" noChangeAspect="1"/>
          </p:cNvPicPr>
          <p:nvPr>
            <p:ph type="pic" sz="quarter" idx="13"/>
          </p:nvPr>
        </p:nvPicPr>
        <p:blipFill>
          <a:blip r:embed="rId2"/>
          <a:srcRect l="-7" r="-7"/>
          <a:stretch>
            <a:fillRect/>
          </a:stretch>
        </p:blipFill>
        <p:spPr/>
      </p:pic>
    </p:spTree>
    <p:extLst>
      <p:ext uri="{BB962C8B-B14F-4D97-AF65-F5344CB8AC3E}">
        <p14:creationId xmlns:p14="http://schemas.microsoft.com/office/powerpoint/2010/main" val="130563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rmAutofit/>
          </a:bodyPr>
          <a:lstStyle/>
          <a:p>
            <a:r>
              <a:rPr lang="en-US" sz="3200" dirty="0">
                <a:latin typeface="Arial" panose="020B0604020202020204" pitchFamily="34" charset="0"/>
                <a:cs typeface="Arial" panose="020B0604020202020204" pitchFamily="34" charset="0"/>
              </a:rPr>
              <a:t>Applications:  Reasons t</a:t>
            </a:r>
            <a:r>
              <a:rPr lang="en-US" sz="3200" dirty="0" smtClean="0">
                <a:latin typeface="Arial" panose="020B0604020202020204" pitchFamily="34" charset="0"/>
                <a:cs typeface="Arial" panose="020B0604020202020204" pitchFamily="34" charset="0"/>
              </a:rPr>
              <a:t>o adopt</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1062527"/>
            <a:ext cx="7609708" cy="4949952"/>
          </a:xfrm>
        </p:spPr>
        <p:txBody>
          <a:bodyPr>
            <a:noAutofit/>
          </a:bodyPr>
          <a:lstStyle/>
          <a:p>
            <a:pPr marL="0" indent="0"/>
            <a:r>
              <a:rPr lang="en-US" sz="2400" dirty="0" smtClean="0">
                <a:latin typeface="Arial" panose="020B0604020202020204" pitchFamily="34" charset="0"/>
                <a:cs typeface="Arial" panose="020B0604020202020204" pitchFamily="34" charset="0"/>
              </a:rPr>
              <a:t>Both </a:t>
            </a:r>
            <a:r>
              <a:rPr lang="en-US" sz="2400" dirty="0">
                <a:latin typeface="Arial" panose="020B0604020202020204" pitchFamily="34" charset="0"/>
                <a:cs typeface="Arial" panose="020B0604020202020204" pitchFamily="34" charset="0"/>
              </a:rPr>
              <a:t>business and personal applications</a:t>
            </a:r>
            <a:r>
              <a:rPr lang="en-US" sz="2400" dirty="0" smtClean="0">
                <a:latin typeface="Arial" panose="020B0604020202020204" pitchFamily="34" charset="0"/>
                <a:cs typeface="Arial" panose="020B0604020202020204" pitchFamily="34" charset="0"/>
              </a:rPr>
              <a:t>:</a:t>
            </a:r>
          </a:p>
          <a:p>
            <a:pPr marL="0" indent="0"/>
            <a:endParaRPr lang="en-US" sz="24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Gain </a:t>
            </a:r>
            <a:r>
              <a:rPr lang="en-US" sz="2400" dirty="0">
                <a:latin typeface="Arial" panose="020B0604020202020204" pitchFamily="34" charset="0"/>
                <a:cs typeface="Arial" panose="020B0604020202020204" pitchFamily="34" charset="0"/>
              </a:rPr>
              <a:t>competitive advantage and market </a:t>
            </a:r>
            <a:r>
              <a:rPr lang="en-US" sz="2400" dirty="0" smtClean="0">
                <a:latin typeface="Arial" panose="020B0604020202020204" pitchFamily="34" charset="0"/>
                <a:cs typeface="Arial" panose="020B0604020202020204" pitchFamily="34" charset="0"/>
              </a:rPr>
              <a:t>share.</a:t>
            </a:r>
          </a:p>
          <a:p>
            <a:pPr marL="0" indent="0"/>
            <a:endParaRPr lang="en-US" sz="24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Higher </a:t>
            </a:r>
            <a:r>
              <a:rPr lang="en-US" sz="2400" dirty="0">
                <a:latin typeface="Arial" panose="020B0604020202020204" pitchFamily="34" charset="0"/>
                <a:cs typeface="Arial" panose="020B0604020202020204" pitchFamily="34" charset="0"/>
              </a:rPr>
              <a:t>operating efficiency and cost </a:t>
            </a:r>
            <a:r>
              <a:rPr lang="en-US" sz="2400" dirty="0" smtClean="0">
                <a:latin typeface="Arial" panose="020B0604020202020204" pitchFamily="34" charset="0"/>
                <a:cs typeface="Arial" panose="020B0604020202020204" pitchFamily="34" charset="0"/>
              </a:rPr>
              <a:t>reduction.</a:t>
            </a:r>
          </a:p>
          <a:p>
            <a:pPr marL="0" indent="0"/>
            <a:endParaRPr lang="en-US" sz="24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More </a:t>
            </a:r>
            <a:r>
              <a:rPr lang="en-US" sz="2400" dirty="0">
                <a:latin typeface="Arial" panose="020B0604020202020204" pitchFamily="34" charset="0"/>
                <a:cs typeface="Arial" panose="020B0604020202020204" pitchFamily="34" charset="0"/>
              </a:rPr>
              <a:t>engaged </a:t>
            </a:r>
            <a:r>
              <a:rPr lang="en-US" sz="2400" dirty="0" smtClean="0">
                <a:latin typeface="Arial" panose="020B0604020202020204" pitchFamily="34" charset="0"/>
                <a:cs typeface="Arial" panose="020B0604020202020204" pitchFamily="34" charset="0"/>
              </a:rPr>
              <a:t>employees</a:t>
            </a:r>
          </a:p>
          <a:p>
            <a:pPr marL="0" indent="0"/>
            <a:endParaRPr lang="en-US" sz="24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Greater </a:t>
            </a:r>
            <a:r>
              <a:rPr lang="en-US" sz="2400" dirty="0">
                <a:latin typeface="Arial" panose="020B0604020202020204" pitchFamily="34" charset="0"/>
                <a:cs typeface="Arial" panose="020B0604020202020204" pitchFamily="34" charset="0"/>
              </a:rPr>
              <a:t>customer </a:t>
            </a:r>
            <a:r>
              <a:rPr lang="en-US" sz="2400" dirty="0" smtClean="0">
                <a:latin typeface="Arial" panose="020B0604020202020204" pitchFamily="34" charset="0"/>
                <a:cs typeface="Arial" panose="020B0604020202020204" pitchFamily="34" charset="0"/>
              </a:rPr>
              <a:t>satisfaction</a:t>
            </a:r>
          </a:p>
          <a:p>
            <a:pPr marL="0" indent="0"/>
            <a:endParaRPr lang="en-US" sz="24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Organizational </a:t>
            </a:r>
            <a:r>
              <a:rPr lang="en-US" sz="2400" dirty="0">
                <a:latin typeface="Arial" panose="020B0604020202020204" pitchFamily="34" charset="0"/>
                <a:cs typeface="Arial" panose="020B0604020202020204" pitchFamily="34" charset="0"/>
              </a:rPr>
              <a:t>sustainability (stay in business!)</a:t>
            </a:r>
          </a:p>
        </p:txBody>
      </p:sp>
    </p:spTree>
    <p:extLst>
      <p:ext uri="{BB962C8B-B14F-4D97-AF65-F5344CB8AC3E}">
        <p14:creationId xmlns:p14="http://schemas.microsoft.com/office/powerpoint/2010/main" val="1088357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rmAutofit/>
          </a:bodyPr>
          <a:lstStyle/>
          <a:p>
            <a:r>
              <a:rPr lang="en-US" sz="3200" dirty="0">
                <a:latin typeface="Arial" panose="020B0604020202020204" pitchFamily="34" charset="0"/>
                <a:cs typeface="Arial" panose="020B0604020202020204" pitchFamily="34" charset="0"/>
              </a:rPr>
              <a:t>Applications:  Reasons </a:t>
            </a:r>
            <a:r>
              <a:rPr lang="en-US" sz="3200" dirty="0" smtClean="0">
                <a:latin typeface="Arial" panose="020B0604020202020204" pitchFamily="34" charset="0"/>
                <a:cs typeface="Arial" panose="020B0604020202020204" pitchFamily="34" charset="0"/>
              </a:rPr>
              <a:t>not </a:t>
            </a:r>
            <a:r>
              <a:rPr lang="en-US" sz="3200" dirty="0">
                <a:latin typeface="Arial" panose="020B0604020202020204" pitchFamily="34" charset="0"/>
                <a:cs typeface="Arial" panose="020B0604020202020204" pitchFamily="34" charset="0"/>
              </a:rPr>
              <a:t>t</a:t>
            </a:r>
            <a:r>
              <a:rPr lang="en-US" sz="3200" dirty="0" smtClean="0">
                <a:latin typeface="Arial" panose="020B0604020202020204" pitchFamily="34" charset="0"/>
                <a:cs typeface="Arial" panose="020B0604020202020204" pitchFamily="34" charset="0"/>
              </a:rPr>
              <a:t>o adopt</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1069848"/>
            <a:ext cx="7279574" cy="5138057"/>
          </a:xfrm>
        </p:spPr>
        <p:txBody>
          <a:bodyPr>
            <a:noAutofit/>
          </a:bodyPr>
          <a:lstStyle/>
          <a:p>
            <a:r>
              <a:rPr lang="en-US" sz="2400" dirty="0">
                <a:latin typeface="Arial" panose="020B0604020202020204" pitchFamily="34" charset="0"/>
                <a:cs typeface="Arial" panose="020B0604020202020204" pitchFamily="34" charset="0"/>
              </a:rPr>
              <a:t>Complexity of Frameworks and Models</a:t>
            </a:r>
          </a:p>
          <a:p>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Resistance for buy-in and set </a:t>
            </a:r>
            <a:r>
              <a:rPr lang="en-US" sz="2000" dirty="0" smtClean="0">
                <a:latin typeface="Arial" panose="020B0604020202020204" pitchFamily="34" charset="0"/>
                <a:cs typeface="Arial" panose="020B0604020202020204" pitchFamily="34" charset="0"/>
              </a:rPr>
              <a:t>up.</a:t>
            </a:r>
          </a:p>
          <a:p>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Implementation </a:t>
            </a:r>
            <a:r>
              <a:rPr lang="en-US" sz="2400" dirty="0">
                <a:latin typeface="Arial" panose="020B0604020202020204" pitchFamily="34" charset="0"/>
                <a:cs typeface="Arial" panose="020B0604020202020204" pitchFamily="34" charset="0"/>
              </a:rPr>
              <a:t>complexities</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Development of internal mechanisms (best practices) and personnel.</a:t>
            </a:r>
          </a:p>
          <a:p>
            <a:r>
              <a:rPr lang="en-US" sz="1800" dirty="0">
                <a:latin typeface="Arial" panose="020B0604020202020204" pitchFamily="34" charset="0"/>
                <a:cs typeface="Arial" panose="020B0604020202020204" pitchFamily="34" charset="0"/>
              </a:rPr>
              <a:t>	Discipline to sustain processes and measurements.</a:t>
            </a: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Results take time to yield impact</a:t>
            </a:r>
          </a:p>
          <a:p>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Slow change and </a:t>
            </a:r>
            <a:r>
              <a:rPr lang="en-US" sz="2000" dirty="0" smtClean="0">
                <a:latin typeface="Arial" panose="020B0604020202020204" pitchFamily="34" charset="0"/>
                <a:cs typeface="Arial" panose="020B0604020202020204" pitchFamily="34" charset="0"/>
              </a:rPr>
              <a:t>progress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Initial benefits may or not be </a:t>
            </a:r>
            <a:r>
              <a:rPr lang="en-US" sz="1800" dirty="0" smtClean="0">
                <a:latin typeface="Arial" panose="020B0604020202020204" pitchFamily="34" charset="0"/>
                <a:cs typeface="Arial" panose="020B0604020202020204" pitchFamily="34" charset="0"/>
              </a:rPr>
              <a:t>observable.</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Average of 3 years to see bottom line </a:t>
            </a:r>
            <a:r>
              <a:rPr lang="en-US" sz="2000" dirty="0" smtClean="0">
                <a:latin typeface="Arial" panose="020B0604020202020204" pitchFamily="34" charset="0"/>
                <a:cs typeface="Arial" panose="020B0604020202020204" pitchFamily="34" charset="0"/>
              </a:rPr>
              <a:t>impact.</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161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rmAutofit fontScale="90000"/>
          </a:bodyPr>
          <a:lstStyle/>
          <a:p>
            <a:r>
              <a:rPr lang="en-US" sz="3600" dirty="0">
                <a:latin typeface="Arial" panose="020B0604020202020204" pitchFamily="34" charset="0"/>
                <a:cs typeface="Arial" panose="020B0604020202020204" pitchFamily="34" charset="0"/>
              </a:rPr>
              <a:t>Reasons </a:t>
            </a:r>
            <a:r>
              <a:rPr lang="en-US" sz="3600" dirty="0" smtClean="0">
                <a:latin typeface="Arial" panose="020B0604020202020204" pitchFamily="34" charset="0"/>
                <a:cs typeface="Arial" panose="020B0604020202020204" pitchFamily="34" charset="0"/>
              </a:rPr>
              <a:t>not </a:t>
            </a:r>
            <a:r>
              <a:rPr lang="en-US" sz="3600" dirty="0">
                <a:latin typeface="Arial" panose="020B0604020202020204" pitchFamily="34" charset="0"/>
                <a:cs typeface="Arial" panose="020B0604020202020204" pitchFamily="34" charset="0"/>
              </a:rPr>
              <a:t>to </a:t>
            </a:r>
            <a:r>
              <a:rPr lang="en-US" sz="3600" dirty="0" smtClean="0">
                <a:latin typeface="Arial" panose="020B0604020202020204" pitchFamily="34" charset="0"/>
                <a:cs typeface="Arial" panose="020B0604020202020204" pitchFamily="34" charset="0"/>
              </a:rPr>
              <a:t>adopt</a:t>
            </a:r>
            <a:r>
              <a:rPr lang="en-US" sz="3600" dirty="0">
                <a:latin typeface="Arial" panose="020B0604020202020204" pitchFamily="34" charset="0"/>
                <a:cs typeface="Arial" panose="020B0604020202020204" pitchFamily="34" charset="0"/>
              </a:rPr>
              <a:t>:  Pitfalls</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200" dirty="0"/>
              <a:t> </a:t>
            </a:r>
          </a:p>
        </p:txBody>
      </p:sp>
      <p:sp>
        <p:nvSpPr>
          <p:cNvPr id="6" name="Text Placeholder 5"/>
          <p:cNvSpPr>
            <a:spLocks noGrp="1"/>
          </p:cNvSpPr>
          <p:nvPr>
            <p:ph type="body" sz="quarter" idx="10"/>
          </p:nvPr>
        </p:nvSpPr>
        <p:spPr>
          <a:xfrm>
            <a:off x="985652" y="1069848"/>
            <a:ext cx="7350826" cy="5138057"/>
          </a:xfrm>
        </p:spPr>
        <p:txBody>
          <a:bodyPr>
            <a:noAutofit/>
          </a:bodyPr>
          <a:lstStyle/>
          <a:p>
            <a:r>
              <a:rPr lang="en-US" sz="2400" dirty="0">
                <a:latin typeface="Arial" panose="020B0604020202020204" pitchFamily="34" charset="0"/>
                <a:cs typeface="Arial" panose="020B0604020202020204" pitchFamily="34" charset="0"/>
              </a:rPr>
              <a:t>Scope:</a:t>
            </a:r>
            <a:r>
              <a:rPr lang="en-US" sz="2000" dirty="0">
                <a:latin typeface="Arial" panose="020B0604020202020204" pitchFamily="34" charset="0"/>
                <a:cs typeface="Arial" panose="020B0604020202020204" pitchFamily="34" charset="0"/>
              </a:rPr>
              <a:t>  “Ye know not what ye ask for.” (Mark, 10:38</a:t>
            </a:r>
            <a:r>
              <a:rPr lang="en-US" sz="2000" dirty="0" smtClean="0">
                <a:latin typeface="Arial" panose="020B0604020202020204" pitchFamily="34" charset="0"/>
                <a:cs typeface="Arial" panose="020B0604020202020204" pitchFamily="34" charset="0"/>
              </a:rPr>
              <a:t>)</a:t>
            </a:r>
          </a:p>
          <a:p>
            <a:pPr marL="0" indent="0"/>
            <a:r>
              <a:rPr lang="en-US" sz="18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Being </a:t>
            </a:r>
            <a:r>
              <a:rPr lang="en-US" sz="2000" dirty="0">
                <a:latin typeface="Arial" panose="020B0604020202020204" pitchFamily="34" charset="0"/>
                <a:cs typeface="Arial" panose="020B0604020202020204" pitchFamily="34" charset="0"/>
              </a:rPr>
              <a:t>passive, the “Explorer” </a:t>
            </a:r>
            <a:r>
              <a:rPr lang="en-US" sz="2000" dirty="0" smtClean="0">
                <a:latin typeface="Arial" panose="020B0604020202020204" pitchFamily="34" charset="0"/>
                <a:cs typeface="Arial" panose="020B0604020202020204" pitchFamily="34" charset="0"/>
              </a:rPr>
              <a:t>approach.  </a:t>
            </a:r>
          </a:p>
          <a:p>
            <a:pPr marL="0" indent="0"/>
            <a:r>
              <a:rPr lang="en-US" sz="2000" dirty="0" smtClean="0">
                <a:latin typeface="Arial" panose="020B0604020202020204" pitchFamily="34" charset="0"/>
                <a:cs typeface="Arial" panose="020B0604020202020204" pitchFamily="34" charset="0"/>
              </a:rPr>
              <a:t>	Commitment, understanding, resource allocation and</a:t>
            </a:r>
          </a:p>
          <a:p>
            <a:pPr marL="0" indent="0"/>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support.  These are success keys.</a:t>
            </a:r>
          </a:p>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Activity/Execution:</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Non-disciplined </a:t>
            </a:r>
            <a:r>
              <a:rPr lang="en-US" sz="2000" dirty="0">
                <a:latin typeface="Arial" panose="020B0604020202020204" pitchFamily="34" charset="0"/>
                <a:cs typeface="Arial" panose="020B0604020202020204" pitchFamily="34" charset="0"/>
              </a:rPr>
              <a:t>performance or </a:t>
            </a:r>
            <a:r>
              <a:rPr lang="en-US" sz="2000" dirty="0" smtClean="0">
                <a:latin typeface="Arial" panose="020B0604020202020204" pitchFamily="34" charset="0"/>
                <a:cs typeface="Arial" panose="020B0604020202020204" pitchFamily="34" charset="0"/>
              </a:rPr>
              <a:t>practice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Not a </a:t>
            </a:r>
            <a:r>
              <a:rPr lang="en-US" sz="2000" dirty="0" smtClean="0">
                <a:latin typeface="Arial" panose="020B0604020202020204" pitchFamily="34" charset="0"/>
                <a:cs typeface="Arial" panose="020B0604020202020204" pitchFamily="34" charset="0"/>
              </a:rPr>
              <a:t>habit  </a:t>
            </a:r>
          </a:p>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Sustainability (longevity):</a:t>
            </a:r>
          </a:p>
          <a:p>
            <a:r>
              <a:rPr lang="en-US" sz="2000" dirty="0">
                <a:latin typeface="Arial" panose="020B0604020202020204" pitchFamily="34" charset="0"/>
                <a:cs typeface="Arial" panose="020B0604020202020204" pitchFamily="34" charset="0"/>
              </a:rPr>
              <a:t>	Discipline (backsliding</a:t>
            </a:r>
            <a:r>
              <a:rPr lang="en-US" sz="2000" dirty="0" smtClean="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Burnout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73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6" y="320040"/>
            <a:ext cx="7597833" cy="749808"/>
          </a:xfrm>
        </p:spPr>
        <p:txBody>
          <a:bodyPr>
            <a:normAutofit/>
          </a:bodyPr>
          <a:lstStyle/>
          <a:p>
            <a:r>
              <a:rPr lang="en-US" sz="3200" dirty="0">
                <a:latin typeface="Arial" panose="020B0604020202020204" pitchFamily="34" charset="0"/>
                <a:cs typeface="Arial" panose="020B0604020202020204" pitchFamily="34" charset="0"/>
              </a:rPr>
              <a:t>Applications:  Personal</a:t>
            </a:r>
          </a:p>
        </p:txBody>
      </p:sp>
      <p:sp>
        <p:nvSpPr>
          <p:cNvPr id="6" name="Text Placeholder 5"/>
          <p:cNvSpPr>
            <a:spLocks noGrp="1"/>
          </p:cNvSpPr>
          <p:nvPr>
            <p:ph type="body" sz="quarter" idx="10"/>
          </p:nvPr>
        </p:nvSpPr>
        <p:spPr>
          <a:xfrm>
            <a:off x="997527" y="1069848"/>
            <a:ext cx="7597833" cy="5138057"/>
          </a:xfrm>
        </p:spPr>
        <p:txBody>
          <a:bodyPr>
            <a:noAutofit/>
          </a:bodyPr>
          <a:lstStyle/>
          <a:p>
            <a:r>
              <a:rPr lang="en-US" sz="2000" dirty="0">
                <a:latin typeface="Arial" panose="020B0604020202020204" pitchFamily="34" charset="0"/>
                <a:cs typeface="Arial" panose="020B0604020202020204" pitchFamily="34" charset="0"/>
              </a:rPr>
              <a:t>Develop a different mind set, attitude and philosophy.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Learn to see strengths and gaps as a ‘consumer’ as </a:t>
            </a:r>
            <a:r>
              <a:rPr lang="en-US" sz="2000" dirty="0" smtClean="0">
                <a:latin typeface="Arial" panose="020B0604020202020204" pitchFamily="34" charset="0"/>
                <a:cs typeface="Arial" panose="020B0604020202020204" pitchFamily="34" charset="0"/>
              </a:rPr>
              <a:t>opposed</a:t>
            </a:r>
          </a:p>
          <a:p>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‘producer’ (professional</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Start demanding excellence everywhere.  Stop accepting </a:t>
            </a:r>
            <a:r>
              <a:rPr lang="en-US" sz="2000" dirty="0" smtClean="0">
                <a:latin typeface="Arial" panose="020B0604020202020204" pitchFamily="34" charset="0"/>
                <a:cs typeface="Arial" panose="020B0604020202020204" pitchFamily="34" charset="0"/>
              </a:rPr>
              <a:t>the</a:t>
            </a:r>
          </a:p>
          <a:p>
            <a:r>
              <a:rPr lang="en-US" sz="2000" dirty="0" smtClean="0">
                <a:latin typeface="Arial" panose="020B0604020202020204" pitchFamily="34" charset="0"/>
                <a:cs typeface="Arial" panose="020B0604020202020204" pitchFamily="34" charset="0"/>
              </a:rPr>
              <a:t>norm </a:t>
            </a:r>
            <a:r>
              <a:rPr lang="en-US" sz="2000" dirty="0">
                <a:latin typeface="Arial" panose="020B0604020202020204" pitchFamily="34" charset="0"/>
                <a:cs typeface="Arial" panose="020B0604020202020204" pitchFamily="34" charset="0"/>
              </a:rPr>
              <a:t>or less than what could be </a:t>
            </a:r>
            <a:r>
              <a:rPr lang="en-US" sz="2000" dirty="0" smtClean="0">
                <a:latin typeface="Arial" panose="020B0604020202020204" pitchFamily="34" charset="0"/>
                <a:cs typeface="Arial" panose="020B0604020202020204" pitchFamily="34" charset="0"/>
              </a:rPr>
              <a:t>(highest potential</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Create a different way of </a:t>
            </a:r>
            <a:r>
              <a:rPr lang="en-US" sz="2000" dirty="0" smtClean="0">
                <a:latin typeface="Arial" panose="020B0604020202020204" pitchFamily="34" charset="0"/>
                <a:cs typeface="Arial" panose="020B0604020202020204" pitchFamily="34" charset="0"/>
              </a:rPr>
              <a:t>being.</a:t>
            </a:r>
          </a:p>
          <a:p>
            <a:r>
              <a:rPr lang="en-US" sz="2000" dirty="0">
                <a:latin typeface="Arial" panose="020B0604020202020204" pitchFamily="34" charset="0"/>
                <a:cs typeface="Arial" panose="020B0604020202020204" pitchFamily="34" charset="0"/>
              </a:rPr>
              <a:t>	Becoming a better person and </a:t>
            </a:r>
            <a:r>
              <a:rPr lang="en-US" sz="2000" dirty="0" smtClean="0">
                <a:latin typeface="Arial" panose="020B0604020202020204" pitchFamily="34" charset="0"/>
                <a:cs typeface="Arial" panose="020B0604020202020204" pitchFamily="34" charset="0"/>
              </a:rPr>
              <a:t>professional.</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Use </a:t>
            </a:r>
            <a:r>
              <a:rPr lang="en-US" sz="2000" dirty="0">
                <a:latin typeface="Arial" panose="020B0604020202020204" pitchFamily="34" charset="0"/>
                <a:cs typeface="Arial" panose="020B0604020202020204" pitchFamily="34" charset="0"/>
              </a:rPr>
              <a:t>excellence as a life </a:t>
            </a:r>
            <a:r>
              <a:rPr lang="en-US" sz="2000" dirty="0" smtClean="0">
                <a:latin typeface="Arial" panose="020B0604020202020204" pitchFamily="34" charset="0"/>
                <a:cs typeface="Arial" panose="020B0604020202020204" pitchFamily="34" charset="0"/>
              </a:rPr>
              <a:t>skill to gain </a:t>
            </a:r>
            <a:r>
              <a:rPr lang="en-US" sz="2000" dirty="0">
                <a:latin typeface="Arial" panose="020B0604020202020204" pitchFamily="34" charset="0"/>
                <a:cs typeface="Arial" panose="020B0604020202020204" pitchFamily="34" charset="0"/>
              </a:rPr>
              <a:t>personal mastery.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Vehicle </a:t>
            </a:r>
            <a:r>
              <a:rPr lang="en-US" sz="2000" dirty="0">
                <a:latin typeface="Arial" panose="020B0604020202020204" pitchFamily="34" charset="0"/>
                <a:cs typeface="Arial" panose="020B0604020202020204" pitchFamily="34" charset="0"/>
              </a:rPr>
              <a:t>for </a:t>
            </a:r>
            <a:r>
              <a:rPr lang="en-US" sz="2000" dirty="0" smtClean="0">
                <a:latin typeface="Arial" panose="020B0604020202020204" pitchFamily="34" charset="0"/>
                <a:cs typeface="Arial" panose="020B0604020202020204" pitchFamily="34" charset="0"/>
              </a:rPr>
              <a:t>personal transformation </a:t>
            </a:r>
            <a:r>
              <a:rPr lang="en-US" sz="2000" dirty="0">
                <a:latin typeface="Arial" panose="020B0604020202020204" pitchFamily="34" charset="0"/>
                <a:cs typeface="Arial" panose="020B0604020202020204" pitchFamily="34" charset="0"/>
              </a:rPr>
              <a:t>through disciplined </a:t>
            </a:r>
            <a:r>
              <a:rPr lang="en-US" sz="2000" dirty="0" smtClean="0">
                <a:latin typeface="Arial" panose="020B0604020202020204" pitchFamily="34" charset="0"/>
                <a:cs typeface="Arial" panose="020B0604020202020204" pitchFamily="34" charset="0"/>
              </a:rPr>
              <a:t>approaches </a:t>
            </a:r>
            <a:r>
              <a:rPr lang="en-US" sz="1800" dirty="0" smtClean="0">
                <a:latin typeface="Arial" panose="020B0604020202020204" pitchFamily="34" charset="0"/>
                <a:cs typeface="Arial" panose="020B0604020202020204" pitchFamily="34" charset="0"/>
              </a:rPr>
              <a:t>(continual refinement and recycling</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Increase </a:t>
            </a:r>
            <a:r>
              <a:rPr lang="en-US" sz="2000" dirty="0" smtClean="0">
                <a:latin typeface="Arial" panose="020B0604020202020204" pitchFamily="34" charset="0"/>
                <a:cs typeface="Arial" panose="020B0604020202020204" pitchFamily="34" charset="0"/>
              </a:rPr>
              <a:t>personal performance, engagement and quality of life</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720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6" y="320040"/>
            <a:ext cx="7597833" cy="749808"/>
          </a:xfrm>
        </p:spPr>
        <p:txBody>
          <a:bodyPr>
            <a:normAutofit fontScale="90000"/>
          </a:bodyPr>
          <a:lstStyle/>
          <a:p>
            <a:r>
              <a:rPr lang="en-US" sz="3600" dirty="0"/>
              <a:t> </a:t>
            </a:r>
            <a:r>
              <a:rPr lang="en-US" sz="3100" dirty="0"/>
              <a:t>Summary:  In this webcast you learned about </a:t>
            </a:r>
            <a:endParaRPr lang="en-US" sz="3200" dirty="0">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0"/>
          </p:nvPr>
        </p:nvSpPr>
        <p:spPr>
          <a:xfrm>
            <a:off x="996694" y="1069848"/>
            <a:ext cx="7328439" cy="4445933"/>
          </a:xfrm>
        </p:spPr>
        <p:txBody>
          <a:bodyPr>
            <a:normAutofit fontScale="92500" lnSpcReduction="10000"/>
          </a:bodyPr>
          <a:lstStyle/>
          <a:p>
            <a:r>
              <a:rPr lang="en-US" sz="2400" dirty="0">
                <a:latin typeface="Arial" panose="020B0604020202020204" pitchFamily="34" charset="0"/>
                <a:cs typeface="Arial" panose="020B0604020202020204" pitchFamily="34" charset="0"/>
              </a:rPr>
              <a:t>What constitutes excellence.</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Gained </a:t>
            </a:r>
            <a:r>
              <a:rPr lang="en-US" sz="2400" dirty="0">
                <a:latin typeface="Arial" panose="020B0604020202020204" pitchFamily="34" charset="0"/>
                <a:cs typeface="Arial" panose="020B0604020202020204" pitchFamily="34" charset="0"/>
              </a:rPr>
              <a:t>an understanding of excellence frameworks and their…</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Commonalities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Makes and types of frameworks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Award </a:t>
            </a:r>
            <a:r>
              <a:rPr lang="en-US" sz="2400" dirty="0" smtClean="0">
                <a:latin typeface="Arial" panose="020B0604020202020204" pitchFamily="34" charset="0"/>
                <a:cs typeface="Arial" panose="020B0604020202020204" pitchFamily="34" charset="0"/>
              </a:rPr>
              <a:t>process and Criteria characteristics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Applications</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37611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6" y="320040"/>
            <a:ext cx="7597833" cy="749808"/>
          </a:xfrm>
        </p:spPr>
        <p:txBody>
          <a:bodyPr>
            <a:normAutofit fontScale="90000"/>
          </a:bodyPr>
          <a:lstStyle/>
          <a:p>
            <a:r>
              <a:rPr lang="en-US" sz="3600" dirty="0">
                <a:latin typeface="Arial" panose="020B0604020202020204" pitchFamily="34" charset="0"/>
                <a:cs typeface="Arial" panose="020B0604020202020204" pitchFamily="34" charset="0"/>
              </a:rPr>
              <a:t>How d</a:t>
            </a:r>
            <a:r>
              <a:rPr lang="en-US" sz="3600" dirty="0" smtClean="0">
                <a:latin typeface="Arial" panose="020B0604020202020204" pitchFamily="34" charset="0"/>
                <a:cs typeface="Arial" panose="020B0604020202020204" pitchFamily="34" charset="0"/>
              </a:rPr>
              <a:t>oes </a:t>
            </a:r>
            <a:r>
              <a:rPr lang="en-US" sz="3600" dirty="0">
                <a:latin typeface="Arial" panose="020B0604020202020204" pitchFamily="34" charset="0"/>
                <a:cs typeface="Arial" panose="020B0604020202020204" pitchFamily="34" charset="0"/>
              </a:rPr>
              <a:t>t</a:t>
            </a:r>
            <a:r>
              <a:rPr lang="en-US" sz="3600" dirty="0" smtClean="0">
                <a:latin typeface="Arial" panose="020B0604020202020204" pitchFamily="34" charset="0"/>
                <a:cs typeface="Arial" panose="020B0604020202020204" pitchFamily="34" charset="0"/>
              </a:rPr>
              <a:t>his </a:t>
            </a:r>
            <a:r>
              <a:rPr lang="en-US" sz="3600" dirty="0">
                <a:latin typeface="Arial" panose="020B0604020202020204" pitchFamily="34" charset="0"/>
                <a:cs typeface="Arial" panose="020B0604020202020204" pitchFamily="34" charset="0"/>
              </a:rPr>
              <a:t>w</a:t>
            </a:r>
            <a:r>
              <a:rPr lang="en-US" sz="3600" dirty="0" smtClean="0">
                <a:latin typeface="Arial" panose="020B0604020202020204" pitchFamily="34" charset="0"/>
                <a:cs typeface="Arial" panose="020B0604020202020204" pitchFamily="34" charset="0"/>
              </a:rPr>
              <a:t>ork</a:t>
            </a:r>
            <a:r>
              <a:rPr lang="en-US" sz="3600" dirty="0">
                <a:latin typeface="Arial" panose="020B0604020202020204" pitchFamily="34" charset="0"/>
                <a:cs typeface="Arial" panose="020B0604020202020204" pitchFamily="34"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t> </a:t>
            </a:r>
            <a:endParaRPr lang="en-US" sz="3200" dirty="0"/>
          </a:p>
        </p:txBody>
      </p:sp>
      <p:sp>
        <p:nvSpPr>
          <p:cNvPr id="6" name="Text Placeholder 5"/>
          <p:cNvSpPr>
            <a:spLocks noGrp="1"/>
          </p:cNvSpPr>
          <p:nvPr>
            <p:ph type="body" sz="quarter" idx="10"/>
          </p:nvPr>
        </p:nvSpPr>
        <p:spPr>
          <a:xfrm>
            <a:off x="997527" y="1069848"/>
            <a:ext cx="7232073" cy="5138057"/>
          </a:xfrm>
        </p:spPr>
        <p:txBody>
          <a:bodyPr>
            <a:noAutofit/>
          </a:bodyPr>
          <a:lstStyle/>
          <a:p>
            <a:r>
              <a:rPr lang="en-US" sz="2400" dirty="0" smtClean="0">
                <a:latin typeface="Arial" panose="020B0604020202020204" pitchFamily="34" charset="0"/>
                <a:cs typeface="Arial" panose="020B0604020202020204" pitchFamily="34" charset="0"/>
              </a:rPr>
              <a:t>The Dance</a:t>
            </a:r>
          </a:p>
          <a:p>
            <a:r>
              <a:rPr lang="en-US" sz="24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Integrated approaches of organizational processes, systems and people.  It’s about balance, harmony and alignment!</a:t>
            </a:r>
          </a:p>
          <a:p>
            <a:endParaRPr lang="en-US" sz="2000" dirty="0" smtClean="0">
              <a:latin typeface="Times New Roman" panose="02020603050405020304" pitchFamily="18" charset="0"/>
              <a:cs typeface="Times New Roman" panose="02020603050405020304" pitchFamily="18" charset="0"/>
            </a:endParaRPr>
          </a:p>
          <a:p>
            <a:r>
              <a:rPr lang="en-US" sz="2400" dirty="0">
                <a:latin typeface="Arial" panose="020B0604020202020204" pitchFamily="34" charset="0"/>
                <a:cs typeface="Arial" panose="020B0604020202020204" pitchFamily="34" charset="0"/>
              </a:rPr>
              <a:t>It’s a Journey </a:t>
            </a:r>
            <a:r>
              <a:rPr lang="en-US" sz="2400" i="1"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a Destination</a:t>
            </a:r>
            <a:r>
              <a:rPr lang="en-US" sz="2400" dirty="0" smtClean="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Metaphors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and symbols of growth and transformation:</a:t>
            </a:r>
          </a:p>
          <a:p>
            <a:r>
              <a:rPr lang="en-US" sz="2000" dirty="0" smtClean="0">
                <a:latin typeface="Arial" panose="020B0604020202020204" pitchFamily="34" charset="0"/>
                <a:cs typeface="Arial" panose="020B0604020202020204" pitchFamily="34" charset="0"/>
              </a:rPr>
              <a:t>			Animals:  Butterfly and the frog.</a:t>
            </a:r>
          </a:p>
          <a:p>
            <a:r>
              <a:rPr lang="en-US" sz="2000" dirty="0" smtClean="0">
                <a:latin typeface="Arial" panose="020B0604020202020204" pitchFamily="34" charset="0"/>
                <a:cs typeface="Arial" panose="020B0604020202020204" pitchFamily="34" charset="0"/>
              </a:rPr>
              <a:t>			Nature:  Acorn</a:t>
            </a:r>
          </a:p>
          <a:p>
            <a:r>
              <a:rPr lang="en-US" sz="2000" dirty="0" smtClean="0">
                <a:latin typeface="Arial" panose="020B0604020202020204" pitchFamily="34" charset="0"/>
                <a:cs typeface="Arial" panose="020B0604020202020204" pitchFamily="34" charset="0"/>
              </a:rPr>
              <a:t>			Human achievement:  Climbing a mountain, academic</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success or other milestones in life.</a:t>
            </a:r>
          </a:p>
          <a:p>
            <a:r>
              <a:rPr lang="en-US" sz="2000" dirty="0" smtClean="0">
                <a:latin typeface="Arial" panose="020B0604020202020204" pitchFamily="34" charset="0"/>
                <a:cs typeface="Arial" panose="020B0604020202020204" pitchFamily="34" charset="0"/>
              </a:rPr>
              <a:t>			Phoenix</a:t>
            </a:r>
          </a:p>
          <a:p>
            <a:r>
              <a:rPr lang="en-US" sz="2000" dirty="0" smtClean="0">
                <a:latin typeface="Arial" panose="020B0604020202020204" pitchFamily="34" charset="0"/>
                <a:cs typeface="Arial" panose="020B0604020202020204" pitchFamily="34" charset="0"/>
              </a:rPr>
              <a:t>			Hero’s </a:t>
            </a:r>
            <a:r>
              <a:rPr lang="en-US" sz="2000" dirty="0" smtClean="0">
                <a:latin typeface="Arial" panose="020B0604020202020204" pitchFamily="34" charset="0"/>
                <a:cs typeface="Arial" panose="020B0604020202020204" pitchFamily="34" charset="0"/>
              </a:rPr>
              <a:t>Journey (becoming)</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endParaRPr lang="en-US" sz="2000" dirty="0"/>
          </a:p>
          <a:p>
            <a:endParaRPr lang="en-US" sz="2000" dirty="0"/>
          </a:p>
        </p:txBody>
      </p:sp>
    </p:spTree>
    <p:extLst>
      <p:ext uri="{BB962C8B-B14F-4D97-AF65-F5344CB8AC3E}">
        <p14:creationId xmlns:p14="http://schemas.microsoft.com/office/powerpoint/2010/main" val="2011893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rmAutofit fontScale="90000"/>
          </a:bodyPr>
          <a:lstStyle/>
          <a:p>
            <a:r>
              <a:rPr lang="en-US" sz="3600" dirty="0" smtClean="0">
                <a:latin typeface="Arial" panose="020B0604020202020204" pitchFamily="34" charset="0"/>
                <a:cs typeface="Arial" panose="020B0604020202020204" pitchFamily="34" charset="0"/>
              </a:rPr>
              <a:t>Maturity</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200" dirty="0" smtClean="0"/>
              <a:t> </a:t>
            </a:r>
            <a:endParaRPr lang="en-US" sz="3200" dirty="0"/>
          </a:p>
        </p:txBody>
      </p:sp>
      <p:sp>
        <p:nvSpPr>
          <p:cNvPr id="6" name="Text Placeholder 5"/>
          <p:cNvSpPr>
            <a:spLocks noGrp="1"/>
          </p:cNvSpPr>
          <p:nvPr>
            <p:ph type="body" sz="quarter" idx="10"/>
          </p:nvPr>
        </p:nvSpPr>
        <p:spPr>
          <a:xfrm>
            <a:off x="985652" y="961901"/>
            <a:ext cx="7457704" cy="5246004"/>
          </a:xfrm>
        </p:spPr>
        <p:txBody>
          <a:bodyPr>
            <a:noAutofit/>
          </a:bodyPr>
          <a:lstStyle/>
          <a:p>
            <a:r>
              <a:rPr lang="en-US" sz="2000" dirty="0" smtClean="0"/>
              <a:t>Levels 1 and sub-levels.  Initial, survival mode.  Processes unpredictable.  Poor control and reactionary.</a:t>
            </a:r>
          </a:p>
          <a:p>
            <a:r>
              <a:rPr lang="en-US" sz="2000" dirty="0" smtClean="0"/>
              <a:t>Level 2, Defined:  Growing process and project orientation.</a:t>
            </a:r>
          </a:p>
          <a:p>
            <a:r>
              <a:rPr lang="en-US" sz="2000" dirty="0" smtClean="0"/>
              <a:t>Level 3, Managed:  Growing proactivity with organizational consciousness and standardization.</a:t>
            </a:r>
          </a:p>
          <a:p>
            <a:r>
              <a:rPr lang="en-US" sz="2000" dirty="0" smtClean="0"/>
              <a:t>Level 4, Quantification and management through measurement and control. (Localized to distributed deployment.)</a:t>
            </a:r>
          </a:p>
          <a:p>
            <a:r>
              <a:rPr lang="en-US" sz="2000" dirty="0" smtClean="0"/>
              <a:t>Level 5, Optimization:  Focus on improvement and continual improvement. (Becoming a benchmark.)</a:t>
            </a:r>
          </a:p>
          <a:p>
            <a:r>
              <a:rPr lang="en-US" sz="2000" dirty="0" smtClean="0"/>
              <a:t>Level 6, Actualization:  Continual state of transformation-breaking through plateaus.</a:t>
            </a:r>
          </a:p>
          <a:p>
            <a:r>
              <a:rPr lang="en-US" sz="2000" dirty="0" smtClean="0"/>
              <a:t>Level 7 (and beyond): Service and transcendence.  State of humanitarianism, return to roots and global unity.  Shaping society.  </a:t>
            </a:r>
          </a:p>
          <a:p>
            <a:endParaRPr lang="en-US" sz="2000" dirty="0" smtClean="0"/>
          </a:p>
          <a:p>
            <a:endParaRPr lang="en-US" sz="2000" dirty="0"/>
          </a:p>
        </p:txBody>
      </p:sp>
    </p:spTree>
    <p:extLst>
      <p:ext uri="{BB962C8B-B14F-4D97-AF65-F5344CB8AC3E}">
        <p14:creationId xmlns:p14="http://schemas.microsoft.com/office/powerpoint/2010/main" val="3666126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20040"/>
            <a:ext cx="7680959" cy="749808"/>
          </a:xfrm>
        </p:spPr>
        <p:txBody>
          <a:bodyPr>
            <a:normAutofit/>
          </a:bodyPr>
          <a:lstStyle/>
          <a:p>
            <a:r>
              <a:rPr lang="en-US" sz="3200" dirty="0">
                <a:latin typeface="Arial" panose="020B0604020202020204" pitchFamily="34" charset="0"/>
                <a:cs typeface="Arial" panose="020B0604020202020204" pitchFamily="34" charset="0"/>
              </a:rPr>
              <a:t>Employer </a:t>
            </a:r>
            <a:r>
              <a:rPr lang="en-US" sz="3200" dirty="0" smtClean="0">
                <a:latin typeface="Arial" panose="020B0604020202020204" pitchFamily="34" charset="0"/>
                <a:cs typeface="Arial" panose="020B0604020202020204" pitchFamily="34" charset="0"/>
              </a:rPr>
              <a:t>benefits </a:t>
            </a:r>
            <a:r>
              <a:rPr lang="en-US" sz="3200" dirty="0">
                <a:latin typeface="Arial" panose="020B0604020202020204" pitchFamily="34" charset="0"/>
                <a:cs typeface="Arial" panose="020B0604020202020204" pitchFamily="34" charset="0"/>
              </a:rPr>
              <a:t>and </a:t>
            </a:r>
            <a:r>
              <a:rPr lang="en-US" sz="3200" dirty="0" smtClean="0">
                <a:latin typeface="Arial" panose="020B0604020202020204" pitchFamily="34" charset="0"/>
                <a:cs typeface="Arial" panose="020B0604020202020204" pitchFamily="34" charset="0"/>
              </a:rPr>
              <a:t>payoffs </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1" y="1069848"/>
            <a:ext cx="7196447" cy="5138057"/>
          </a:xfrm>
        </p:spPr>
        <p:txBody>
          <a:bodyPr>
            <a:noAutofit/>
          </a:bodyPr>
          <a:lstStyle/>
          <a:p>
            <a:r>
              <a:rPr lang="en-US" sz="2000" dirty="0">
                <a:latin typeface="Arial" panose="020B0604020202020204" pitchFamily="34" charset="0"/>
                <a:cs typeface="Arial" panose="020B0604020202020204" pitchFamily="34" charset="0"/>
              </a:rPr>
              <a:t>Transform your organization's body, mind and spirit. </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Become a Model of Excellence: </a:t>
            </a:r>
          </a:p>
          <a:p>
            <a:pPr lvl="1"/>
            <a:r>
              <a:rPr lang="en-US" sz="2000" dirty="0">
                <a:solidFill>
                  <a:srgbClr val="026CB6"/>
                </a:solidFill>
                <a:latin typeface="Arial" panose="020B0604020202020204" pitchFamily="34" charset="0"/>
                <a:cs typeface="Arial" panose="020B0604020202020204" pitchFamily="34" charset="0"/>
              </a:rPr>
              <a:t>1.  Gain competitive advantage, build a better company and improve the bottom line</a:t>
            </a:r>
            <a:r>
              <a:rPr lang="en-US" sz="2000" dirty="0" smtClean="0">
                <a:solidFill>
                  <a:srgbClr val="026CB6"/>
                </a:solidFill>
                <a:latin typeface="Arial" panose="020B0604020202020204" pitchFamily="34" charset="0"/>
                <a:cs typeface="Arial" panose="020B0604020202020204" pitchFamily="34" charset="0"/>
              </a:rPr>
              <a:t>!</a:t>
            </a:r>
            <a:endParaRPr lang="en-US" sz="2000" dirty="0">
              <a:solidFill>
                <a:srgbClr val="026CB6"/>
              </a:solidFill>
              <a:latin typeface="Arial" panose="020B0604020202020204" pitchFamily="34" charset="0"/>
              <a:cs typeface="Arial" panose="020B0604020202020204" pitchFamily="34" charset="0"/>
            </a:endParaRPr>
          </a:p>
          <a:p>
            <a:pPr lvl="1"/>
            <a:r>
              <a:rPr lang="en-US" sz="2000" dirty="0">
                <a:solidFill>
                  <a:srgbClr val="026CB6"/>
                </a:solidFill>
                <a:latin typeface="Arial" panose="020B0604020202020204" pitchFamily="34" charset="0"/>
                <a:cs typeface="Arial" panose="020B0604020202020204" pitchFamily="34" charset="0"/>
              </a:rPr>
              <a:t>2.  Learn best and effective practices from different industries.</a:t>
            </a:r>
          </a:p>
          <a:p>
            <a:pPr marL="342900" lvl="1" indent="-342900">
              <a:buAutoNum type="arabicPeriod" startAt="3"/>
            </a:pPr>
            <a:r>
              <a:rPr lang="en-US" sz="2000" dirty="0" smtClean="0">
                <a:solidFill>
                  <a:srgbClr val="026CB6"/>
                </a:solidFill>
                <a:latin typeface="Arial" panose="020B0604020202020204" pitchFamily="34" charset="0"/>
                <a:cs typeface="Arial" panose="020B0604020202020204" pitchFamily="34" charset="0"/>
              </a:rPr>
              <a:t>Develop</a:t>
            </a:r>
            <a:r>
              <a:rPr lang="en-US" sz="2000" dirty="0">
                <a:solidFill>
                  <a:srgbClr val="026CB6"/>
                </a:solidFill>
                <a:latin typeface="Arial" panose="020B0604020202020204" pitchFamily="34" charset="0"/>
                <a:cs typeface="Arial" panose="020B0604020202020204" pitchFamily="34" charset="0"/>
              </a:rPr>
              <a:t>, increase and strengthen stakeholder, community and societal linkages, engagement and </a:t>
            </a:r>
            <a:r>
              <a:rPr lang="en-US" sz="2000" dirty="0" smtClean="0">
                <a:solidFill>
                  <a:srgbClr val="026CB6"/>
                </a:solidFill>
                <a:latin typeface="Arial" panose="020B0604020202020204" pitchFamily="34" charset="0"/>
                <a:cs typeface="Arial" panose="020B0604020202020204" pitchFamily="34" charset="0"/>
              </a:rPr>
              <a:t>support.</a:t>
            </a:r>
          </a:p>
          <a:p>
            <a:pPr marL="342900" lvl="1" indent="-342900">
              <a:buAutoNum type="arabicPeriod" startAt="3"/>
            </a:pPr>
            <a:r>
              <a:rPr lang="en-US" sz="2000" dirty="0" smtClean="0">
                <a:solidFill>
                  <a:srgbClr val="026CB6"/>
                </a:solidFill>
                <a:latin typeface="Arial" panose="020B0604020202020204" pitchFamily="34" charset="0"/>
                <a:cs typeface="Arial" panose="020B0604020202020204" pitchFamily="34" charset="0"/>
              </a:rPr>
              <a:t>Gain </a:t>
            </a:r>
            <a:r>
              <a:rPr lang="en-US" sz="2000" dirty="0">
                <a:solidFill>
                  <a:srgbClr val="026CB6"/>
                </a:solidFill>
                <a:latin typeface="Arial" panose="020B0604020202020204" pitchFamily="34" charset="0"/>
                <a:cs typeface="Arial" panose="020B0604020202020204" pitchFamily="34" charset="0"/>
              </a:rPr>
              <a:t>industry recognition for undertaking the excellence </a:t>
            </a:r>
            <a:r>
              <a:rPr lang="en-US" sz="2000" dirty="0" smtClean="0">
                <a:solidFill>
                  <a:srgbClr val="026CB6"/>
                </a:solidFill>
                <a:latin typeface="Arial" panose="020B0604020202020204" pitchFamily="34" charset="0"/>
                <a:cs typeface="Arial" panose="020B0604020202020204" pitchFamily="34" charset="0"/>
              </a:rPr>
              <a:t>journey.</a:t>
            </a:r>
          </a:p>
          <a:p>
            <a:pPr marL="342900" lvl="1" indent="-342900">
              <a:buAutoNum type="arabicPeriod" startAt="3"/>
            </a:pPr>
            <a:r>
              <a:rPr lang="en-US" sz="2000" dirty="0" smtClean="0">
                <a:solidFill>
                  <a:srgbClr val="026CB6"/>
                </a:solidFill>
                <a:latin typeface="Arial" panose="020B0604020202020204" pitchFamily="34" charset="0"/>
                <a:cs typeface="Arial" panose="020B0604020202020204" pitchFamily="34" charset="0"/>
              </a:rPr>
              <a:t>Sustainability</a:t>
            </a:r>
            <a:r>
              <a:rPr lang="en-US" sz="2000" dirty="0">
                <a:solidFill>
                  <a:srgbClr val="026CB6"/>
                </a:solidFill>
                <a:latin typeface="Arial" panose="020B0604020202020204" pitchFamily="34" charset="0"/>
                <a:cs typeface="Arial" panose="020B0604020202020204" pitchFamily="34" charset="0"/>
              </a:rPr>
              <a:t>:  People, Planet and Profit (Triple Bottom Line).    </a:t>
            </a:r>
          </a:p>
          <a:p>
            <a:pP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0" indent="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745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8150" y="320040"/>
            <a:ext cx="7657211" cy="749808"/>
          </a:xfrm>
        </p:spPr>
        <p:txBody>
          <a:bodyPr>
            <a:normAutofit/>
          </a:bodyPr>
          <a:lstStyle/>
          <a:p>
            <a:r>
              <a:rPr lang="en-US" sz="3200" dirty="0">
                <a:latin typeface="Arial" panose="020B0604020202020204" pitchFamily="34" charset="0"/>
                <a:cs typeface="Arial" panose="020B0604020202020204" pitchFamily="34" charset="0"/>
              </a:rPr>
              <a:t>Employer </a:t>
            </a:r>
            <a:r>
              <a:rPr lang="en-US" sz="3200" dirty="0" smtClean="0">
                <a:latin typeface="Arial" panose="020B0604020202020204" pitchFamily="34" charset="0"/>
                <a:cs typeface="Arial" panose="020B0604020202020204" pitchFamily="34" charset="0"/>
              </a:rPr>
              <a:t>benefits </a:t>
            </a:r>
            <a:r>
              <a:rPr lang="en-US" sz="3200" dirty="0">
                <a:latin typeface="Arial" panose="020B0604020202020204" pitchFamily="34" charset="0"/>
                <a:cs typeface="Arial" panose="020B0604020202020204" pitchFamily="34" charset="0"/>
              </a:rPr>
              <a:t>and </a:t>
            </a:r>
            <a:r>
              <a:rPr lang="en-US" sz="3200" dirty="0" smtClean="0">
                <a:latin typeface="Arial" panose="020B0604020202020204" pitchFamily="34" charset="0"/>
                <a:cs typeface="Arial" panose="020B0604020202020204" pitchFamily="34" charset="0"/>
              </a:rPr>
              <a:t>payoffs </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1069848"/>
            <a:ext cx="7517080" cy="5138057"/>
          </a:xfrm>
        </p:spPr>
        <p:txBody>
          <a:bodyPr>
            <a:noAutofit/>
          </a:bodyPr>
          <a:lstStyle/>
          <a:p>
            <a:r>
              <a:rPr lang="en-US" sz="1800" dirty="0">
                <a:latin typeface="Arial" panose="020B0604020202020204" pitchFamily="34" charset="0"/>
                <a:cs typeface="Arial" panose="020B0604020202020204" pitchFamily="34" charset="0"/>
              </a:rPr>
              <a:t>Gain in-house technical </a:t>
            </a:r>
            <a:r>
              <a:rPr lang="en-US" sz="1800" dirty="0" smtClean="0">
                <a:latin typeface="Arial" panose="020B0604020202020204" pitchFamily="34" charset="0"/>
                <a:cs typeface="Arial" panose="020B0604020202020204" pitchFamily="34" charset="0"/>
              </a:rPr>
              <a:t>experts. </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Become </a:t>
            </a:r>
            <a:r>
              <a:rPr lang="en-US" sz="1800" dirty="0">
                <a:latin typeface="Arial" panose="020B0604020202020204" pitchFamily="34" charset="0"/>
                <a:cs typeface="Arial" panose="020B0604020202020204" pitchFamily="34" charset="0"/>
              </a:rPr>
              <a:t>part of the community of people and companies </a:t>
            </a:r>
            <a:r>
              <a:rPr lang="en-US" sz="1800" dirty="0" smtClean="0">
                <a:latin typeface="Arial" panose="020B0604020202020204" pitchFamily="34" charset="0"/>
                <a:cs typeface="Arial" panose="020B0604020202020204" pitchFamily="34" charset="0"/>
              </a:rPr>
              <a:t>actively</a:t>
            </a:r>
          </a:p>
          <a:p>
            <a:r>
              <a:rPr lang="en-US" sz="1800" dirty="0" smtClean="0">
                <a:latin typeface="Arial" panose="020B0604020202020204" pitchFamily="34" charset="0"/>
                <a:cs typeface="Arial" panose="020B0604020202020204" pitchFamily="34" charset="0"/>
              </a:rPr>
              <a:t>committed</a:t>
            </a:r>
            <a:r>
              <a:rPr lang="en-US" sz="1800" dirty="0">
                <a:latin typeface="Arial" panose="020B0604020202020204" pitchFamily="34" charset="0"/>
                <a:cs typeface="Arial" panose="020B0604020202020204" pitchFamily="34" charset="0"/>
              </a:rPr>
              <a:t>, practicing and journeying toward ever increasing levels </a:t>
            </a:r>
            <a:r>
              <a:rPr lang="en-US" sz="1800" dirty="0" smtClean="0">
                <a:latin typeface="Arial" panose="020B0604020202020204" pitchFamily="34" charset="0"/>
                <a:cs typeface="Arial" panose="020B0604020202020204" pitchFamily="34" charset="0"/>
              </a:rPr>
              <a:t>of</a:t>
            </a:r>
          </a:p>
          <a:p>
            <a:r>
              <a:rPr lang="en-US" sz="1800" dirty="0" smtClean="0">
                <a:latin typeface="Arial" panose="020B0604020202020204" pitchFamily="34" charset="0"/>
                <a:cs typeface="Arial" panose="020B0604020202020204" pitchFamily="34" charset="0"/>
              </a:rPr>
              <a:t>optimization </a:t>
            </a:r>
            <a:r>
              <a:rPr lang="en-US" sz="1800" dirty="0">
                <a:latin typeface="Arial" panose="020B0604020202020204" pitchFamily="34" charset="0"/>
                <a:cs typeface="Arial" panose="020B0604020202020204" pitchFamily="34" charset="0"/>
              </a:rPr>
              <a:t>and innovation.</a:t>
            </a:r>
          </a:p>
          <a:p>
            <a:pP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Potential to undertake self-assessments using established, </a:t>
            </a:r>
            <a:r>
              <a:rPr lang="en-US" sz="1800" dirty="0" smtClean="0">
                <a:latin typeface="Arial" panose="020B0604020202020204" pitchFamily="34" charset="0"/>
                <a:cs typeface="Arial" panose="020B0604020202020204" pitchFamily="34" charset="0"/>
              </a:rPr>
              <a:t>well-ordered</a:t>
            </a:r>
          </a:p>
          <a:p>
            <a:r>
              <a:rPr lang="en-US" sz="1800" dirty="0" smtClean="0">
                <a:latin typeface="Arial" panose="020B0604020202020204" pitchFamily="34" charset="0"/>
                <a:cs typeface="Arial" panose="020B0604020202020204" pitchFamily="34" charset="0"/>
              </a:rPr>
              <a:t>frameworks </a:t>
            </a:r>
            <a:r>
              <a:rPr lang="en-US" sz="1800" dirty="0">
                <a:latin typeface="Arial" panose="020B0604020202020204" pitchFamily="34" charset="0"/>
                <a:cs typeface="Arial" panose="020B0604020202020204" pitchFamily="34" charset="0"/>
              </a:rPr>
              <a:t>and integrated management systems. </a:t>
            </a:r>
          </a:p>
          <a:p>
            <a:pP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Potential to apply for excellence framework awards, receive </a:t>
            </a:r>
            <a:r>
              <a:rPr lang="en-US" sz="1800" dirty="0" smtClean="0">
                <a:latin typeface="Arial" panose="020B0604020202020204" pitchFamily="34" charset="0"/>
                <a:cs typeface="Arial" panose="020B0604020202020204" pitchFamily="34" charset="0"/>
              </a:rPr>
              <a:t>actionable</a:t>
            </a:r>
          </a:p>
          <a:p>
            <a:r>
              <a:rPr lang="en-US" sz="1800" dirty="0" smtClean="0">
                <a:latin typeface="Arial" panose="020B0604020202020204" pitchFamily="34" charset="0"/>
                <a:cs typeface="Arial" panose="020B0604020202020204" pitchFamily="34" charset="0"/>
              </a:rPr>
              <a:t>feedback </a:t>
            </a:r>
            <a:r>
              <a:rPr lang="en-US" sz="1800" dirty="0">
                <a:latin typeface="Arial" panose="020B0604020202020204" pitchFamily="34" charset="0"/>
                <a:cs typeface="Arial" panose="020B0604020202020204" pitchFamily="34" charset="0"/>
              </a:rPr>
              <a:t>and gain brand recognition (both as award recipient </a:t>
            </a:r>
            <a:r>
              <a:rPr lang="en-US" sz="1800" dirty="0" smtClean="0">
                <a:latin typeface="Arial" panose="020B0604020202020204" pitchFamily="34" charset="0"/>
                <a:cs typeface="Arial" panose="020B0604020202020204" pitchFamily="34" charset="0"/>
              </a:rPr>
              <a:t>and</a:t>
            </a:r>
          </a:p>
          <a:p>
            <a:r>
              <a:rPr lang="en-US" sz="1800" dirty="0" smtClean="0">
                <a:latin typeface="Arial" panose="020B0604020202020204" pitchFamily="34" charset="0"/>
                <a:cs typeface="Arial" panose="020B0604020202020204" pitchFamily="34" charset="0"/>
              </a:rPr>
              <a:t>reputation</a:t>
            </a:r>
            <a:r>
              <a:rPr lang="en-US" sz="1800" dirty="0">
                <a:latin typeface="Arial" panose="020B0604020202020204" pitchFamily="34" charset="0"/>
                <a:cs typeface="Arial" panose="020B0604020202020204" pitchFamily="34" charset="0"/>
              </a:rPr>
              <a:t>).</a:t>
            </a:r>
          </a:p>
          <a:p>
            <a:pP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Potential to develop in-house frameworks and benchmark </a:t>
            </a:r>
            <a:r>
              <a:rPr lang="en-US" sz="1800" dirty="0" smtClean="0">
                <a:latin typeface="Arial" panose="020B0604020202020204" pitchFamily="34" charset="0"/>
                <a:cs typeface="Arial" panose="020B0604020202020204" pitchFamily="34" charset="0"/>
              </a:rPr>
              <a:t>against</a:t>
            </a:r>
          </a:p>
          <a:p>
            <a:r>
              <a:rPr lang="en-US" sz="1800" dirty="0" smtClean="0">
                <a:latin typeface="Arial" panose="020B0604020202020204" pitchFamily="34" charset="0"/>
                <a:cs typeface="Arial" panose="020B0604020202020204" pitchFamily="34" charset="0"/>
              </a:rPr>
              <a:t>established </a:t>
            </a:r>
            <a:r>
              <a:rPr lang="en-US" sz="1800" dirty="0">
                <a:latin typeface="Arial" panose="020B0604020202020204" pitchFamily="34" charset="0"/>
                <a:cs typeface="Arial" panose="020B0604020202020204" pitchFamily="34" charset="0"/>
              </a:rPr>
              <a:t>Excellence Frameworks.</a:t>
            </a:r>
          </a:p>
        </p:txBody>
      </p:sp>
    </p:spTree>
    <p:extLst>
      <p:ext uri="{BB962C8B-B14F-4D97-AF65-F5344CB8AC3E}">
        <p14:creationId xmlns:p14="http://schemas.microsoft.com/office/powerpoint/2010/main" val="1685912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0279" y="187749"/>
            <a:ext cx="7655081" cy="749808"/>
          </a:xfrm>
        </p:spPr>
        <p:txBody>
          <a:bodyPr>
            <a:normAutofit fontScale="90000"/>
          </a:bodyPr>
          <a:lstStyle/>
          <a:p>
            <a:r>
              <a:rPr lang="en-US" sz="3600" dirty="0">
                <a:latin typeface="Arial" panose="020B0604020202020204" pitchFamily="34" charset="0"/>
                <a:cs typeface="Arial" panose="020B0604020202020204" pitchFamily="34" charset="0"/>
              </a:rPr>
              <a:t>Sponsorship</a:t>
            </a:r>
            <a:r>
              <a:rPr lang="en-US" sz="3200" dirty="0"/>
              <a:t/>
            </a:r>
            <a:br>
              <a:rPr lang="en-US" sz="3200" dirty="0"/>
            </a:br>
            <a:r>
              <a:rPr lang="en-US" sz="3200" dirty="0"/>
              <a:t> </a:t>
            </a:r>
          </a:p>
        </p:txBody>
      </p:sp>
      <p:sp>
        <p:nvSpPr>
          <p:cNvPr id="6" name="Text Placeholder 5"/>
          <p:cNvSpPr>
            <a:spLocks noGrp="1"/>
          </p:cNvSpPr>
          <p:nvPr>
            <p:ph type="body" sz="quarter" idx="10"/>
          </p:nvPr>
        </p:nvSpPr>
        <p:spPr>
          <a:xfrm>
            <a:off x="1008993" y="914400"/>
            <a:ext cx="7283669" cy="5293505"/>
          </a:xfrm>
        </p:spPr>
        <p:txBody>
          <a:bodyPr>
            <a:noAutofit/>
          </a:bodyPr>
          <a:lstStyle/>
          <a:p>
            <a:r>
              <a:rPr lang="en-US" sz="2400" dirty="0">
                <a:latin typeface="Arial" panose="020B0604020202020204" pitchFamily="34" charset="0"/>
                <a:cs typeface="Arial" panose="020B0604020202020204" pitchFamily="34" charset="0"/>
              </a:rPr>
              <a:t>Internal</a:t>
            </a:r>
            <a:r>
              <a:rPr lang="en-US" sz="2800" dirty="0">
                <a:latin typeface="Arial" panose="020B0604020202020204" pitchFamily="34" charset="0"/>
                <a:cs typeface="Arial" panose="020B0604020202020204" pitchFamily="34" charset="0"/>
              </a:rPr>
              <a:t> </a:t>
            </a:r>
          </a:p>
          <a:p>
            <a:pPr lvl="1"/>
            <a:r>
              <a:rPr lang="en-US" sz="1800" dirty="0">
                <a:solidFill>
                  <a:srgbClr val="026CB6"/>
                </a:solidFill>
                <a:latin typeface="Arial" panose="020B0604020202020204" pitchFamily="34" charset="0"/>
                <a:cs typeface="Arial" panose="020B0604020202020204" pitchFamily="34" charset="0"/>
              </a:rPr>
              <a:t>Create a new organizational dynamic, focus and direction.</a:t>
            </a:r>
          </a:p>
          <a:p>
            <a:pPr lvl="1"/>
            <a:r>
              <a:rPr lang="en-US" sz="1800" dirty="0">
                <a:solidFill>
                  <a:srgbClr val="026CB6"/>
                </a:solidFill>
                <a:latin typeface="Arial" panose="020B0604020202020204" pitchFamily="34" charset="0"/>
                <a:cs typeface="Arial" panose="020B0604020202020204" pitchFamily="34" charset="0"/>
              </a:rPr>
              <a:t>Transform internal and external practices and relationships.</a:t>
            </a:r>
          </a:p>
          <a:p>
            <a:pPr lvl="1"/>
            <a:r>
              <a:rPr lang="en-US" sz="1800" dirty="0">
                <a:solidFill>
                  <a:srgbClr val="026CB6"/>
                </a:solidFill>
                <a:latin typeface="Arial" panose="020B0604020202020204" pitchFamily="34" charset="0"/>
                <a:cs typeface="Arial" panose="020B0604020202020204" pitchFamily="34" charset="0"/>
              </a:rPr>
              <a:t>Create new roles (part and full time).</a:t>
            </a:r>
          </a:p>
          <a:p>
            <a:pPr marL="0" lvl="2" indent="0">
              <a:buNone/>
            </a:pPr>
            <a:r>
              <a:rPr lang="en-US" sz="1800" dirty="0" smtClean="0">
                <a:solidFill>
                  <a:srgbClr val="026CB6"/>
                </a:solidFill>
                <a:latin typeface="Arial" panose="020B0604020202020204" pitchFamily="34" charset="0"/>
                <a:cs typeface="Arial" panose="020B0604020202020204" pitchFamily="34" charset="0"/>
              </a:rPr>
              <a:t>Achieve </a:t>
            </a:r>
            <a:r>
              <a:rPr lang="en-US" sz="1800" dirty="0">
                <a:solidFill>
                  <a:srgbClr val="026CB6"/>
                </a:solidFill>
                <a:latin typeface="Arial" panose="020B0604020202020204" pitchFamily="34" charset="0"/>
                <a:cs typeface="Arial" panose="020B0604020202020204" pitchFamily="34" charset="0"/>
              </a:rPr>
              <a:t>breakthrough improvement and innovation</a:t>
            </a:r>
            <a:r>
              <a:rPr lang="en-US" dirty="0">
                <a:solidFill>
                  <a:srgbClr val="026CB6"/>
                </a:solidFill>
                <a:latin typeface="Arial" panose="020B0604020202020204" pitchFamily="34" charset="0"/>
                <a:cs typeface="Arial" panose="020B0604020202020204" pitchFamily="34" charset="0"/>
              </a:rPr>
              <a:t>.  </a:t>
            </a:r>
            <a:endParaRPr lang="en-US" dirty="0" smtClean="0">
              <a:solidFill>
                <a:srgbClr val="026CB6"/>
              </a:solidFill>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External</a:t>
            </a:r>
          </a:p>
          <a:p>
            <a:pPr lvl="1"/>
            <a:r>
              <a:rPr lang="en-US" sz="1800" dirty="0">
                <a:solidFill>
                  <a:srgbClr val="026CB6"/>
                </a:solidFill>
                <a:latin typeface="Arial" panose="020B0604020202020204" pitchFamily="34" charset="0"/>
                <a:cs typeface="Arial" panose="020B0604020202020204" pitchFamily="34" charset="0"/>
              </a:rPr>
              <a:t>Sponsor individuals and teams to develop expertise, grow professionally and for facilitating the internal transformation.</a:t>
            </a:r>
          </a:p>
          <a:p>
            <a:pPr lvl="1"/>
            <a:r>
              <a:rPr lang="en-US" sz="1800" dirty="0">
                <a:solidFill>
                  <a:srgbClr val="026CB6"/>
                </a:solidFill>
                <a:latin typeface="Arial" panose="020B0604020202020204" pitchFamily="34" charset="0"/>
                <a:cs typeface="Arial" panose="020B0604020202020204" pitchFamily="34" charset="0"/>
              </a:rPr>
              <a:t>Participate in events to advocate excellence and inspire other organizations on their journey.</a:t>
            </a:r>
          </a:p>
          <a:p>
            <a:pPr lvl="1"/>
            <a:r>
              <a:rPr lang="en-US" sz="1800" dirty="0" smtClean="0">
                <a:solidFill>
                  <a:srgbClr val="026CB6"/>
                </a:solidFill>
                <a:latin typeface="Arial" panose="020B0604020202020204" pitchFamily="34" charset="0"/>
                <a:cs typeface="Arial" panose="020B0604020202020204" pitchFamily="34" charset="0"/>
              </a:rPr>
              <a:t>Become </a:t>
            </a:r>
            <a:r>
              <a:rPr lang="en-US" sz="1800" dirty="0">
                <a:solidFill>
                  <a:srgbClr val="026CB6"/>
                </a:solidFill>
                <a:latin typeface="Arial" panose="020B0604020202020204" pitchFamily="34" charset="0"/>
                <a:cs typeface="Arial" panose="020B0604020202020204" pitchFamily="34" charset="0"/>
              </a:rPr>
              <a:t>a success story!  </a:t>
            </a:r>
          </a:p>
        </p:txBody>
      </p:sp>
    </p:spTree>
    <p:extLst>
      <p:ext uri="{BB962C8B-B14F-4D97-AF65-F5344CB8AC3E}">
        <p14:creationId xmlns:p14="http://schemas.microsoft.com/office/powerpoint/2010/main" val="594123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7" y="221715"/>
            <a:ext cx="8229600" cy="749808"/>
          </a:xfrm>
        </p:spPr>
        <p:txBody>
          <a:bodyPr>
            <a:normAutofit/>
          </a:bodyPr>
          <a:lstStyle/>
          <a:p>
            <a:r>
              <a:rPr lang="en-US" dirty="0" smtClean="0"/>
              <a:t>About the presenter- Shawn W. Flynn </a:t>
            </a:r>
            <a:endParaRPr lang="en-US" dirty="0"/>
          </a:p>
        </p:txBody>
      </p:sp>
      <p:sp>
        <p:nvSpPr>
          <p:cNvPr id="6" name="Title 1"/>
          <p:cNvSpPr txBox="1">
            <a:spLocks/>
          </p:cNvSpPr>
          <p:nvPr/>
        </p:nvSpPr>
        <p:spPr>
          <a:xfrm>
            <a:off x="237507" y="843148"/>
            <a:ext cx="8357854" cy="5707780"/>
          </a:xfrm>
          <a:prstGeom prst="rect">
            <a:avLst/>
          </a:prstGeom>
        </p:spPr>
        <p:txBody>
          <a:bodyPr vert="horz" lIns="91440" tIns="45720" rIns="91440" bIns="45720" rtlCol="0" anchor="t" anchorCtr="0">
            <a:normAutofit fontScale="92500" lnSpcReduction="10000"/>
          </a:bodyPr>
          <a:lstStyle>
            <a:lvl1pPr algn="l" defTabSz="457200" rtl="0" eaLnBrk="1" latinLnBrk="0" hangingPunct="1">
              <a:spcBef>
                <a:spcPct val="0"/>
              </a:spcBef>
              <a:buNone/>
              <a:defRPr sz="2900" kern="1200">
                <a:solidFill>
                  <a:srgbClr val="026CB6"/>
                </a:solidFill>
                <a:latin typeface="Arial"/>
                <a:ea typeface="+mj-ea"/>
                <a:cs typeface="+mj-cs"/>
              </a:defRPr>
            </a:lvl1pPr>
          </a:lstStyle>
          <a:p>
            <a:r>
              <a:rPr lang="en-US" sz="2200" dirty="0" smtClean="0"/>
              <a:t>20 years of industry experience.</a:t>
            </a:r>
          </a:p>
          <a:p>
            <a:r>
              <a:rPr lang="en-US" sz="2200" dirty="0" smtClean="0"/>
              <a:t>10 </a:t>
            </a:r>
            <a:r>
              <a:rPr lang="en-US" sz="2200" dirty="0"/>
              <a:t>years analyzing organizational and team performance</a:t>
            </a:r>
            <a:r>
              <a:rPr lang="en-US" sz="2200" dirty="0" smtClean="0"/>
              <a:t>.</a:t>
            </a:r>
          </a:p>
          <a:p>
            <a:endParaRPr lang="en-US" sz="2100" dirty="0" smtClean="0"/>
          </a:p>
          <a:p>
            <a:r>
              <a:rPr lang="en-US" sz="2200" dirty="0" smtClean="0"/>
              <a:t>Founder of Black Knight Management.  </a:t>
            </a:r>
          </a:p>
          <a:p>
            <a:pPr lvl="1"/>
            <a:r>
              <a:rPr lang="en-US" sz="1700" dirty="0" smtClean="0">
                <a:solidFill>
                  <a:srgbClr val="026CB6"/>
                </a:solidFill>
                <a:latin typeface="Arial" panose="020B0604020202020204" pitchFamily="34" charset="0"/>
                <a:cs typeface="Arial" panose="020B0604020202020204" pitchFamily="34" charset="0"/>
              </a:rPr>
              <a:t>Consultancy for organizational and personal transformation.</a:t>
            </a:r>
          </a:p>
          <a:p>
            <a:endParaRPr lang="en-US" sz="2200" dirty="0" smtClean="0"/>
          </a:p>
          <a:p>
            <a:r>
              <a:rPr lang="en-US" sz="2200" dirty="0" smtClean="0"/>
              <a:t>Baldrige Examiner in Illinois.</a:t>
            </a:r>
          </a:p>
          <a:p>
            <a:r>
              <a:rPr lang="en-US" sz="2200" dirty="0"/>
              <a:t>	</a:t>
            </a:r>
            <a:r>
              <a:rPr lang="en-US" sz="1700" dirty="0" smtClean="0"/>
              <a:t>Additional service in other state programs.</a:t>
            </a:r>
          </a:p>
          <a:p>
            <a:endParaRPr lang="en-US" sz="2000" dirty="0" smtClean="0"/>
          </a:p>
          <a:p>
            <a:r>
              <a:rPr lang="en-US" sz="2000" dirty="0" smtClean="0"/>
              <a:t>Judge for ASQ’s International Team Excellence Awards.  </a:t>
            </a:r>
          </a:p>
          <a:p>
            <a:r>
              <a:rPr lang="en-US" sz="2000" dirty="0"/>
              <a:t>	</a:t>
            </a:r>
            <a:r>
              <a:rPr lang="en-US" sz="1700" dirty="0" smtClean="0"/>
              <a:t>Also served as </a:t>
            </a:r>
            <a:r>
              <a:rPr lang="en-US" sz="1700" dirty="0" smtClean="0">
                <a:solidFill>
                  <a:srgbClr val="026CB6"/>
                </a:solidFill>
                <a:latin typeface="Arial" panose="020B0604020202020204" pitchFamily="34" charset="0"/>
                <a:cs typeface="Arial" panose="020B0604020202020204" pitchFamily="34" charset="0"/>
              </a:rPr>
              <a:t>Lead Judge and Trainer.</a:t>
            </a:r>
          </a:p>
          <a:p>
            <a:endParaRPr lang="en-US" sz="2200" dirty="0" smtClean="0"/>
          </a:p>
          <a:p>
            <a:r>
              <a:rPr lang="en-US" sz="2200" dirty="0" smtClean="0"/>
              <a:t>Subject </a:t>
            </a:r>
            <a:r>
              <a:rPr lang="en-US" sz="2200" dirty="0"/>
              <a:t>Matter Expert for multiple ASQ certification and course development projects.</a:t>
            </a:r>
          </a:p>
          <a:p>
            <a:pPr lvl="1"/>
            <a:r>
              <a:rPr lang="en-US" sz="1700" dirty="0" smtClean="0">
                <a:solidFill>
                  <a:srgbClr val="026CB6"/>
                </a:solidFill>
                <a:latin typeface="Arial" panose="020B0604020202020204" pitchFamily="34" charset="0"/>
                <a:cs typeface="Arial" panose="020B0604020202020204" pitchFamily="34" charset="0"/>
              </a:rPr>
              <a:t>Including the Certified Six Sigma Green Belt and Supplier Quality Professional.</a:t>
            </a:r>
          </a:p>
          <a:p>
            <a:endParaRPr lang="en-US" sz="2000" dirty="0" smtClean="0"/>
          </a:p>
          <a:p>
            <a:r>
              <a:rPr lang="en-US" sz="2200" dirty="0" smtClean="0"/>
              <a:t>Degrees in liberal arts, management and natural health.</a:t>
            </a:r>
          </a:p>
          <a:p>
            <a:pPr lvl="1"/>
            <a:r>
              <a:rPr lang="en-US" sz="1700" dirty="0" smtClean="0">
                <a:solidFill>
                  <a:srgbClr val="026CB6"/>
                </a:solidFill>
                <a:latin typeface="Arial" panose="020B0604020202020204" pitchFamily="34" charset="0"/>
                <a:cs typeface="Arial" panose="020B0604020202020204" pitchFamily="34" charset="0"/>
              </a:rPr>
              <a:t>Master </a:t>
            </a:r>
            <a:r>
              <a:rPr lang="en-US" sz="1700" dirty="0">
                <a:solidFill>
                  <a:srgbClr val="026CB6"/>
                </a:solidFill>
                <a:latin typeface="Arial" panose="020B0604020202020204" pitchFamily="34" charset="0"/>
                <a:cs typeface="Arial" panose="020B0604020202020204" pitchFamily="34" charset="0"/>
              </a:rPr>
              <a:t>of Science in Industrial </a:t>
            </a:r>
            <a:r>
              <a:rPr lang="en-US" sz="1700" dirty="0" smtClean="0">
                <a:solidFill>
                  <a:srgbClr val="026CB6"/>
                </a:solidFill>
                <a:latin typeface="Arial" panose="020B0604020202020204" pitchFamily="34" charset="0"/>
                <a:cs typeface="Arial" panose="020B0604020202020204" pitchFamily="34" charset="0"/>
              </a:rPr>
              <a:t>Management, University </a:t>
            </a:r>
            <a:r>
              <a:rPr lang="en-US" sz="1700" dirty="0">
                <a:solidFill>
                  <a:srgbClr val="026CB6"/>
                </a:solidFill>
                <a:latin typeface="Arial" panose="020B0604020202020204" pitchFamily="34" charset="0"/>
                <a:cs typeface="Arial" panose="020B0604020202020204" pitchFamily="34" charset="0"/>
              </a:rPr>
              <a:t>of Central </a:t>
            </a:r>
            <a:r>
              <a:rPr lang="en-US" sz="1700" dirty="0" smtClean="0">
                <a:solidFill>
                  <a:srgbClr val="026CB6"/>
                </a:solidFill>
                <a:latin typeface="Arial" panose="020B0604020202020204" pitchFamily="34" charset="0"/>
                <a:cs typeface="Arial" panose="020B0604020202020204" pitchFamily="34" charset="0"/>
              </a:rPr>
              <a:t>Missouri </a:t>
            </a:r>
          </a:p>
          <a:p>
            <a:pPr lvl="1"/>
            <a:r>
              <a:rPr lang="en-US" sz="1700" dirty="0" smtClean="0">
                <a:solidFill>
                  <a:srgbClr val="026CB6"/>
                </a:solidFill>
                <a:latin typeface="Arial" panose="020B0604020202020204" pitchFamily="34" charset="0"/>
                <a:cs typeface="Arial" panose="020B0604020202020204" pitchFamily="34" charset="0"/>
              </a:rPr>
              <a:t>Doctorate </a:t>
            </a:r>
            <a:r>
              <a:rPr lang="en-US" sz="1700" dirty="0">
                <a:solidFill>
                  <a:srgbClr val="026CB6"/>
                </a:solidFill>
                <a:latin typeface="Arial" panose="020B0604020202020204" pitchFamily="34" charset="0"/>
                <a:cs typeface="Arial" panose="020B0604020202020204" pitchFamily="34" charset="0"/>
              </a:rPr>
              <a:t>in </a:t>
            </a:r>
            <a:r>
              <a:rPr lang="en-US" sz="1700" dirty="0" smtClean="0">
                <a:solidFill>
                  <a:srgbClr val="026CB6"/>
                </a:solidFill>
                <a:latin typeface="Arial" panose="020B0604020202020204" pitchFamily="34" charset="0"/>
                <a:cs typeface="Arial" panose="020B0604020202020204" pitchFamily="34" charset="0"/>
              </a:rPr>
              <a:t>Naturopathy, Trinity </a:t>
            </a:r>
            <a:r>
              <a:rPr lang="en-US" sz="1700" dirty="0">
                <a:solidFill>
                  <a:srgbClr val="026CB6"/>
                </a:solidFill>
                <a:latin typeface="Arial" panose="020B0604020202020204" pitchFamily="34" charset="0"/>
                <a:cs typeface="Arial" panose="020B0604020202020204" pitchFamily="34" charset="0"/>
              </a:rPr>
              <a:t>School of Natural Health.</a:t>
            </a:r>
          </a:p>
          <a:p>
            <a:endParaRPr lang="en-US" sz="2000" dirty="0" smtClean="0"/>
          </a:p>
          <a:p>
            <a:r>
              <a:rPr lang="en-US" sz="2200" dirty="0" smtClean="0"/>
              <a:t>ASQ CQT, CQE, CSSGB and CSSBB. </a:t>
            </a:r>
          </a:p>
          <a:p>
            <a:endParaRPr lang="en-US" dirty="0"/>
          </a:p>
          <a:p>
            <a:endParaRPr lang="en-US" dirty="0"/>
          </a:p>
        </p:txBody>
      </p:sp>
      <p:pic>
        <p:nvPicPr>
          <p:cNvPr id="4" name="Picture 2" descr="C:\Users\Shawn Flynn\Desktop\ITEA 2018\June 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926" y="1485483"/>
            <a:ext cx="1968336" cy="187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50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1" y="320040"/>
            <a:ext cx="7609709" cy="749808"/>
          </a:xfrm>
        </p:spPr>
        <p:txBody>
          <a:bodyPr>
            <a:normAutofit/>
          </a:bodyPr>
          <a:lstStyle/>
          <a:p>
            <a:r>
              <a:rPr lang="en-US" sz="3200" dirty="0">
                <a:latin typeface="Arial" panose="020B0604020202020204" pitchFamily="34" charset="0"/>
                <a:cs typeface="Arial" panose="020B0604020202020204" pitchFamily="34" charset="0"/>
              </a:rPr>
              <a:t>Individual </a:t>
            </a:r>
            <a:r>
              <a:rPr lang="en-US" sz="3200" dirty="0" smtClean="0">
                <a:latin typeface="Arial" panose="020B0604020202020204" pitchFamily="34" charset="0"/>
                <a:cs typeface="Arial" panose="020B0604020202020204" pitchFamily="34" charset="0"/>
              </a:rPr>
              <a:t>benefits</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1" y="1069848"/>
            <a:ext cx="7338951" cy="5138057"/>
          </a:xfrm>
        </p:spPr>
        <p:txBody>
          <a:bodyPr>
            <a:noAutofit/>
          </a:bodyPr>
          <a:lstStyle/>
          <a:p>
            <a:r>
              <a:rPr lang="en-US" sz="1600" dirty="0">
                <a:latin typeface="Arial" panose="020B0604020202020204" pitchFamily="34" charset="0"/>
                <a:cs typeface="Arial" panose="020B0604020202020204" pitchFamily="34" charset="0"/>
              </a:rPr>
              <a:t>Skills and Learning:</a:t>
            </a:r>
          </a:p>
          <a:p>
            <a:r>
              <a:rPr lang="en-US" sz="1600" dirty="0" smtClean="0">
                <a:latin typeface="Arial" panose="020B0604020202020204" pitchFamily="34" charset="0"/>
                <a:cs typeface="Arial" panose="020B0604020202020204" pitchFamily="34" charset="0"/>
              </a:rPr>
              <a:t>Gain </a:t>
            </a: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skills of </a:t>
            </a:r>
            <a:r>
              <a:rPr lang="en-US" sz="1600" dirty="0">
                <a:latin typeface="Arial" panose="020B0604020202020204" pitchFamily="34" charset="0"/>
                <a:cs typeface="Arial" panose="020B0604020202020204" pitchFamily="34" charset="0"/>
              </a:rPr>
              <a:t>a </a:t>
            </a:r>
            <a:r>
              <a:rPr lang="en-US" sz="1600" dirty="0" smtClean="0">
                <a:latin typeface="Arial" panose="020B0604020202020204" pitchFamily="34" charset="0"/>
                <a:cs typeface="Arial" panose="020B0604020202020204" pitchFamily="34" charset="0"/>
              </a:rPr>
              <a:t>Mini-MBA</a:t>
            </a:r>
          </a:p>
          <a:p>
            <a:r>
              <a:rPr lang="en-US" sz="16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Develop analytical and problem skills, critical thinking, communication and leadership, business acumen and team skills.</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Learn </a:t>
            </a:r>
            <a:r>
              <a:rPr lang="en-US" sz="1600" dirty="0">
                <a:latin typeface="Arial" panose="020B0604020202020204" pitchFamily="34" charset="0"/>
                <a:cs typeface="Arial" panose="020B0604020202020204" pitchFamily="34" charset="0"/>
              </a:rPr>
              <a:t>diagnostic assessment tools and systems thinking.</a:t>
            </a:r>
          </a:p>
          <a:p>
            <a:r>
              <a:rPr lang="en-US" sz="16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Evaluate </a:t>
            </a:r>
            <a:r>
              <a:rPr lang="en-US" sz="1400" dirty="0" smtClean="0">
                <a:latin typeface="Arial" panose="020B0604020202020204" pitchFamily="34" charset="0"/>
                <a:cs typeface="Arial" panose="020B0604020202020204" pitchFamily="34" charset="0"/>
              </a:rPr>
              <a:t>organizational, project, process </a:t>
            </a:r>
            <a:r>
              <a:rPr lang="en-US" sz="1400" dirty="0">
                <a:latin typeface="Arial" panose="020B0604020202020204" pitchFamily="34" charset="0"/>
                <a:cs typeface="Arial" panose="020B0604020202020204" pitchFamily="34" charset="0"/>
              </a:rPr>
              <a:t>and </a:t>
            </a:r>
            <a:r>
              <a:rPr lang="en-US" sz="1400" dirty="0" smtClean="0">
                <a:latin typeface="Arial" panose="020B0604020202020204" pitchFamily="34" charset="0"/>
                <a:cs typeface="Arial" panose="020B0604020202020204" pitchFamily="34" charset="0"/>
              </a:rPr>
              <a:t>business results</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	Exposure to different industry sectors, cultures and values</a:t>
            </a:r>
            <a:r>
              <a:rPr lang="en-US" sz="1400" dirty="0" smtClean="0">
                <a:latin typeface="Arial" panose="020B0604020202020204" pitchFamily="34" charset="0"/>
                <a:cs typeface="Arial" panose="020B0604020202020204" pitchFamily="34" charset="0"/>
              </a:rPr>
              <a:t>.</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Become </a:t>
            </a:r>
            <a:r>
              <a:rPr lang="en-US" sz="1600" dirty="0">
                <a:latin typeface="Arial" panose="020B0604020202020204" pitchFamily="34" charset="0"/>
                <a:cs typeface="Arial" panose="020B0604020202020204" pitchFamily="34" charset="0"/>
              </a:rPr>
              <a:t>a better business writer.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Learn </a:t>
            </a:r>
            <a:r>
              <a:rPr lang="en-US" sz="1400" dirty="0">
                <a:latin typeface="Arial" panose="020B0604020202020204" pitchFamily="34" charset="0"/>
                <a:cs typeface="Arial" panose="020B0604020202020204" pitchFamily="34" charset="0"/>
              </a:rPr>
              <a:t>structured feed back </a:t>
            </a:r>
            <a:r>
              <a:rPr lang="en-US" sz="1400" dirty="0" smtClean="0">
                <a:latin typeface="Arial" panose="020B0604020202020204" pitchFamily="34" charset="0"/>
                <a:cs typeface="Arial" panose="020B0604020202020204" pitchFamily="34" charset="0"/>
              </a:rPr>
              <a:t>writing.</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Work </a:t>
            </a:r>
            <a:r>
              <a:rPr lang="en-US" sz="1600" dirty="0">
                <a:latin typeface="Arial" panose="020B0604020202020204" pitchFamily="34" charset="0"/>
                <a:cs typeface="Arial" panose="020B0604020202020204" pitchFamily="34" charset="0"/>
              </a:rPr>
              <a:t>in high performing teams:</a:t>
            </a:r>
          </a:p>
          <a:p>
            <a:r>
              <a:rPr lang="en-US" sz="16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Work </a:t>
            </a:r>
            <a:r>
              <a:rPr lang="en-US" sz="1400" dirty="0">
                <a:latin typeface="Arial" panose="020B0604020202020204" pitchFamily="34" charset="0"/>
                <a:cs typeface="Arial" panose="020B0604020202020204" pitchFamily="34" charset="0"/>
              </a:rPr>
              <a:t>independently, in </a:t>
            </a:r>
            <a:r>
              <a:rPr lang="en-US" sz="1400" dirty="0" smtClean="0">
                <a:latin typeface="Arial" panose="020B0604020202020204" pitchFamily="34" charset="0"/>
                <a:cs typeface="Arial" panose="020B0604020202020204" pitchFamily="34" charset="0"/>
              </a:rPr>
              <a:t>(small to large) teams/groups </a:t>
            </a:r>
            <a:r>
              <a:rPr lang="en-US" sz="1400" dirty="0">
                <a:latin typeface="Arial" panose="020B0604020202020204" pitchFamily="34" charset="0"/>
                <a:cs typeface="Arial" panose="020B0604020202020204" pitchFamily="34" charset="0"/>
              </a:rPr>
              <a:t>and at applicant organization sites</a:t>
            </a:r>
            <a:r>
              <a:rPr lang="en-US" sz="1400" dirty="0" smtClean="0">
                <a:latin typeface="Arial" panose="020B0604020202020204" pitchFamily="34" charset="0"/>
                <a:cs typeface="Arial" panose="020B0604020202020204" pitchFamily="34" charset="0"/>
              </a:rPr>
              <a:t>.  High performing is characterized as: agile, engaged, customer-stakeholder focus, perform with ego-less, learning and expertise.</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Develop interpersonal and interviewing skills</a:t>
            </a:r>
            <a:r>
              <a:rPr lang="en-US" sz="1400" dirty="0" smtClean="0">
                <a:latin typeface="Arial" panose="020B0604020202020204" pitchFamily="34" charset="0"/>
                <a:cs typeface="Arial" panose="020B0604020202020204" pitchFamily="34" charset="0"/>
              </a:rPr>
              <a:t>.</a:t>
            </a:r>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Intense </a:t>
            </a:r>
            <a:r>
              <a:rPr lang="en-US" sz="1600" dirty="0">
                <a:latin typeface="Arial" panose="020B0604020202020204" pitchFamily="34" charset="0"/>
                <a:cs typeface="Arial" panose="020B0604020202020204" pitchFamily="34" charset="0"/>
              </a:rPr>
              <a:t>and personally challenging experience.</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850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0" y="320040"/>
            <a:ext cx="7609709" cy="749808"/>
          </a:xfrm>
        </p:spPr>
        <p:txBody>
          <a:bodyPr>
            <a:normAutofit fontScale="90000"/>
          </a:bodyPr>
          <a:lstStyle/>
          <a:p>
            <a:r>
              <a:rPr lang="en-US" sz="3600" dirty="0">
                <a:latin typeface="Arial" panose="020B0604020202020204" pitchFamily="34" charset="0"/>
                <a:cs typeface="Arial" panose="020B0604020202020204" pitchFamily="34" charset="0"/>
              </a:rPr>
              <a:t>Individual </a:t>
            </a:r>
            <a:r>
              <a:rPr lang="en-US" sz="3600" dirty="0" smtClean="0">
                <a:latin typeface="Arial" panose="020B0604020202020204" pitchFamily="34" charset="0"/>
                <a:cs typeface="Arial" panose="020B0604020202020204" pitchFamily="34" charset="0"/>
              </a:rPr>
              <a:t>benefits  </a:t>
            </a:r>
            <a:r>
              <a:rPr lang="en-US" sz="3200" b="1" dirty="0">
                <a:latin typeface="Times New Roman" panose="02020603050405020304" pitchFamily="18" charset="0"/>
                <a:cs typeface="Times New Roman" panose="02020603050405020304" pitchFamily="18" charset="0"/>
              </a:rPr>
              <a:t>		</a:t>
            </a:r>
            <a:r>
              <a:rPr lang="en-US" sz="3200" dirty="0"/>
              <a:t/>
            </a:r>
            <a:br>
              <a:rPr lang="en-US" sz="3200" dirty="0"/>
            </a:br>
            <a:r>
              <a:rPr lang="en-US" sz="3200" dirty="0"/>
              <a:t> </a:t>
            </a:r>
          </a:p>
        </p:txBody>
      </p:sp>
      <p:sp>
        <p:nvSpPr>
          <p:cNvPr id="6" name="Text Placeholder 5"/>
          <p:cNvSpPr>
            <a:spLocks noGrp="1"/>
          </p:cNvSpPr>
          <p:nvPr>
            <p:ph type="body" sz="quarter" idx="10"/>
          </p:nvPr>
        </p:nvSpPr>
        <p:spPr>
          <a:xfrm>
            <a:off x="985651" y="1069847"/>
            <a:ext cx="7113319" cy="5138057"/>
          </a:xfrm>
        </p:spPr>
        <p:txBody>
          <a:bodyPr>
            <a:noAutofit/>
          </a:bodyPr>
          <a:lstStyle/>
          <a:p>
            <a:r>
              <a:rPr lang="en-US" sz="1800" dirty="0">
                <a:latin typeface="Arial" panose="020B0604020202020204" pitchFamily="34" charset="0"/>
                <a:cs typeface="Arial" panose="020B0604020202020204" pitchFamily="34" charset="0"/>
              </a:rPr>
              <a:t>Rewards and Recognition:</a:t>
            </a:r>
          </a:p>
          <a:p>
            <a:r>
              <a:rPr lang="en-US" sz="1800" dirty="0">
                <a:latin typeface="Arial" panose="020B0604020202020204" pitchFamily="34" charset="0"/>
                <a:cs typeface="Arial" panose="020B0604020202020204" pitchFamily="34" charset="0"/>
              </a:rPr>
              <a:t>Potential for greater personal and professional growth:</a:t>
            </a:r>
          </a:p>
          <a:p>
            <a:r>
              <a:rPr lang="en-US" sz="1800" dirty="0">
                <a:latin typeface="Arial" panose="020B0604020202020204" pitchFamily="34" charset="0"/>
                <a:cs typeface="Arial" panose="020B0604020202020204" pitchFamily="34" charset="0"/>
              </a:rPr>
              <a:t>	Coaching, mentoring and teaching opportunities.</a:t>
            </a:r>
          </a:p>
          <a:p>
            <a:r>
              <a:rPr lang="en-US" sz="1800" dirty="0">
                <a:latin typeface="Arial" panose="020B0604020202020204" pitchFamily="34" charset="0"/>
                <a:cs typeface="Arial" panose="020B0604020202020204" pitchFamily="34" charset="0"/>
              </a:rPr>
              <a:t>	Leadership opportunities of assessment teams and site visits.  </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Networking</a:t>
            </a:r>
            <a:r>
              <a:rPr lang="en-US" sz="1800" dirty="0">
                <a:latin typeface="Arial" panose="020B0604020202020204" pitchFamily="34" charset="0"/>
                <a:cs typeface="Arial" panose="020B0604020202020204" pitchFamily="34" charset="0"/>
              </a:rPr>
              <a:t>, honorariums (certificates, apparel, </a:t>
            </a:r>
            <a:r>
              <a:rPr lang="en-US" sz="1800" dirty="0" err="1">
                <a:latin typeface="Arial" panose="020B0604020202020204" pitchFamily="34" charset="0"/>
                <a:cs typeface="Arial" panose="020B0604020202020204" pitchFamily="34" charset="0"/>
              </a:rPr>
              <a:t>etc</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and</a:t>
            </a:r>
          </a:p>
          <a:p>
            <a:r>
              <a:rPr lang="en-US" sz="1800" dirty="0" smtClean="0">
                <a:latin typeface="Arial" panose="020B0604020202020204" pitchFamily="34" charset="0"/>
                <a:cs typeface="Arial" panose="020B0604020202020204" pitchFamily="34" charset="0"/>
              </a:rPr>
              <a:t>participation  </a:t>
            </a:r>
            <a:r>
              <a:rPr lang="en-US" sz="1800" dirty="0">
                <a:latin typeface="Arial" panose="020B0604020202020204" pitchFamily="34" charset="0"/>
                <a:cs typeface="Arial" panose="020B0604020202020204" pitchFamily="34" charset="0"/>
              </a:rPr>
              <a:t>at recognition ceremonies.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Recognition as expert and ambassador of excellence models.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Make a difference for an organization working to </a:t>
            </a:r>
            <a:r>
              <a:rPr lang="en-US" sz="1800" dirty="0" smtClean="0">
                <a:latin typeface="Arial" panose="020B0604020202020204" pitchFamily="34" charset="0"/>
                <a:cs typeface="Arial" panose="020B0604020202020204" pitchFamily="34" charset="0"/>
              </a:rPr>
              <a:t>improve.</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Take </a:t>
            </a:r>
            <a:r>
              <a:rPr lang="en-US" sz="1800" dirty="0">
                <a:latin typeface="Arial" panose="020B0604020202020204" pitchFamily="34" charset="0"/>
                <a:cs typeface="Arial" panose="020B0604020202020204" pitchFamily="34" charset="0"/>
              </a:rPr>
              <a:t>back </a:t>
            </a:r>
            <a:r>
              <a:rPr lang="en-US" sz="1800" dirty="0" smtClean="0">
                <a:latin typeface="Arial" panose="020B0604020202020204" pitchFamily="34" charset="0"/>
                <a:cs typeface="Arial" panose="020B0604020202020204" pitchFamily="34" charset="0"/>
              </a:rPr>
              <a:t>job enhancing skills, </a:t>
            </a:r>
            <a:r>
              <a:rPr lang="en-US" sz="1800" dirty="0">
                <a:latin typeface="Arial" panose="020B0604020202020204" pitchFamily="34" charset="0"/>
                <a:cs typeface="Arial" panose="020B0604020202020204" pitchFamily="34" charset="0"/>
              </a:rPr>
              <a:t>knowledge </a:t>
            </a:r>
            <a:r>
              <a:rPr lang="en-US" sz="1800" dirty="0" smtClean="0">
                <a:latin typeface="Arial" panose="020B0604020202020204" pitchFamily="34" charset="0"/>
                <a:cs typeface="Arial" panose="020B0604020202020204" pitchFamily="34" charset="0"/>
              </a:rPr>
              <a:t>and</a:t>
            </a:r>
          </a:p>
          <a:p>
            <a:r>
              <a:rPr lang="en-US" sz="1800" dirty="0" smtClean="0">
                <a:latin typeface="Arial" panose="020B0604020202020204" pitchFamily="34" charset="0"/>
                <a:cs typeface="Arial" panose="020B0604020202020204" pitchFamily="34" charset="0"/>
              </a:rPr>
              <a:t>experience </a:t>
            </a:r>
            <a:r>
              <a:rPr lang="en-US" sz="1800" dirty="0">
                <a:latin typeface="Arial" panose="020B0604020202020204" pitchFamily="34" charset="0"/>
                <a:cs typeface="Arial" panose="020B0604020202020204" pitchFamily="34" charset="0"/>
              </a:rPr>
              <a:t>to help your organization! </a:t>
            </a:r>
          </a:p>
        </p:txBody>
      </p:sp>
    </p:spTree>
    <p:extLst>
      <p:ext uri="{BB962C8B-B14F-4D97-AF65-F5344CB8AC3E}">
        <p14:creationId xmlns:p14="http://schemas.microsoft.com/office/powerpoint/2010/main" val="4199865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Autofit/>
          </a:bodyPr>
          <a:lstStyle/>
          <a:p>
            <a:r>
              <a:rPr lang="en-US" sz="2800" dirty="0">
                <a:latin typeface="Arial" panose="020B0604020202020204" pitchFamily="34" charset="0"/>
                <a:cs typeface="Arial" panose="020B0604020202020204" pitchFamily="34" charset="0"/>
              </a:rPr>
              <a:t>Internal </a:t>
            </a:r>
            <a:r>
              <a:rPr lang="en-US" sz="2800" dirty="0" smtClean="0">
                <a:latin typeface="Arial" panose="020B0604020202020204" pitchFamily="34" charset="0"/>
                <a:cs typeface="Arial" panose="020B0604020202020204" pitchFamily="34" charset="0"/>
              </a:rPr>
              <a:t>framework and program </a:t>
            </a:r>
            <a:r>
              <a:rPr lang="en-US" sz="2800" dirty="0">
                <a:latin typeface="Arial" panose="020B0604020202020204" pitchFamily="34" charset="0"/>
                <a:cs typeface="Arial" panose="020B0604020202020204" pitchFamily="34" charset="0"/>
              </a:rPr>
              <a:t>d</a:t>
            </a:r>
            <a:r>
              <a:rPr lang="en-US" sz="2800" dirty="0" smtClean="0">
                <a:latin typeface="Arial" panose="020B0604020202020204" pitchFamily="34" charset="0"/>
                <a:cs typeface="Arial" panose="020B0604020202020204" pitchFamily="34" charset="0"/>
              </a:rPr>
              <a:t>evelopment </a:t>
            </a:r>
            <a:endParaRPr lang="en-US" sz="28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950026"/>
            <a:ext cx="7609708" cy="5257879"/>
          </a:xfrm>
        </p:spPr>
        <p:txBody>
          <a:bodyPr>
            <a:noAutofit/>
          </a:bodyPr>
          <a:lstStyle/>
          <a:p>
            <a:r>
              <a:rPr lang="en-US" sz="2000" dirty="0">
                <a:latin typeface="Arial" panose="020B0604020202020204" pitchFamily="34" charset="0"/>
                <a:cs typeface="Arial" panose="020B0604020202020204" pitchFamily="34" charset="0"/>
              </a:rPr>
              <a:t>How to adopt and </a:t>
            </a:r>
            <a:r>
              <a:rPr lang="en-US" sz="2000" dirty="0" smtClean="0">
                <a:latin typeface="Arial" panose="020B0604020202020204" pitchFamily="34" charset="0"/>
                <a:cs typeface="Arial" panose="020B0604020202020204" pitchFamily="34" charset="0"/>
              </a:rPr>
              <a:t>develop?</a:t>
            </a:r>
          </a:p>
          <a:p>
            <a:r>
              <a:rPr lang="en-US" sz="1600" dirty="0" smtClean="0">
                <a:latin typeface="Arial" panose="020B0604020202020204" pitchFamily="34" charset="0"/>
                <a:cs typeface="Arial" panose="020B0604020202020204" pitchFamily="34" charset="0"/>
              </a:rPr>
              <a:t>Beginnings:  Laying the groundwork</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 need for a model.</a:t>
            </a:r>
          </a:p>
          <a:p>
            <a:r>
              <a:rPr lang="en-US" sz="1600" dirty="0" smtClean="0">
                <a:latin typeface="Arial" panose="020B0604020202020204" pitchFamily="34" charset="0"/>
                <a:cs typeface="Arial" panose="020B0604020202020204" pitchFamily="34" charset="0"/>
              </a:rPr>
              <a:t>Choosing </a:t>
            </a:r>
            <a:r>
              <a:rPr lang="en-US" sz="1600" dirty="0">
                <a:latin typeface="Arial" panose="020B0604020202020204" pitchFamily="34" charset="0"/>
                <a:cs typeface="Arial" panose="020B0604020202020204" pitchFamily="34" charset="0"/>
              </a:rPr>
              <a:t>a model (s) or an organization </a:t>
            </a:r>
            <a:r>
              <a:rPr lang="en-US" sz="1600" dirty="0" smtClean="0">
                <a:latin typeface="Arial" panose="020B0604020202020204" pitchFamily="34" charset="0"/>
                <a:cs typeface="Arial" panose="020B0604020202020204" pitchFamily="34" charset="0"/>
              </a:rPr>
              <a:t>to:</a:t>
            </a:r>
          </a:p>
          <a:p>
            <a:r>
              <a:rPr lang="en-US" sz="1600" dirty="0" smtClean="0">
                <a:latin typeface="Arial" panose="020B0604020202020204" pitchFamily="34" charset="0"/>
                <a:cs typeface="Arial" panose="020B0604020202020204" pitchFamily="34" charset="0"/>
              </a:rPr>
              <a:t>Benchmark, emulate and </a:t>
            </a:r>
            <a:r>
              <a:rPr lang="en-US" sz="1600" dirty="0">
                <a:latin typeface="Arial" panose="020B0604020202020204" pitchFamily="34" charset="0"/>
                <a:cs typeface="Arial" panose="020B0604020202020204" pitchFamily="34" charset="0"/>
              </a:rPr>
              <a:t>learn </a:t>
            </a:r>
            <a:r>
              <a:rPr lang="en-US" sz="1600" dirty="0" smtClean="0">
                <a:latin typeface="Arial" panose="020B0604020202020204" pitchFamily="34" charset="0"/>
                <a:cs typeface="Arial" panose="020B0604020202020204" pitchFamily="34" charset="0"/>
              </a:rPr>
              <a:t>best practices.</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Examine current practices and needs, </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Identify, analyze and model best practices,</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Evaluate gains and learnings, then repeat cycle.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Develop internal structures</a:t>
            </a:r>
            <a:r>
              <a:rPr lang="en-US" sz="1600" dirty="0" smtClean="0">
                <a:latin typeface="Arial" panose="020B0604020202020204" pitchFamily="34" charset="0"/>
                <a:cs typeface="Arial" panose="020B0604020202020204" pitchFamily="34" charset="0"/>
              </a:rPr>
              <a:t>:</a:t>
            </a:r>
          </a:p>
          <a:p>
            <a:r>
              <a:rPr lang="en-US" sz="1600" dirty="0" smtClean="0">
                <a:latin typeface="Arial" panose="020B0604020202020204" pitchFamily="34" charset="0"/>
                <a:cs typeface="Arial" panose="020B0604020202020204" pitchFamily="34" charset="0"/>
              </a:rPr>
              <a:t>Top level support and resources.</a:t>
            </a: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Experimentation to adapt or create infrastructures.</a:t>
            </a:r>
          </a:p>
          <a:p>
            <a:r>
              <a:rPr lang="en-US" sz="1600" dirty="0" smtClean="0">
                <a:latin typeface="Arial" panose="020B0604020202020204" pitchFamily="34" charset="0"/>
                <a:cs typeface="Arial" panose="020B0604020202020204" pitchFamily="34" charset="0"/>
              </a:rPr>
              <a:t>Use of external experts (consultants).</a:t>
            </a:r>
          </a:p>
          <a:p>
            <a:r>
              <a:rPr lang="en-US" sz="1600" dirty="0" smtClean="0">
                <a:latin typeface="Arial" panose="020B0604020202020204" pitchFamily="34" charset="0"/>
                <a:cs typeface="Arial" panose="020B0604020202020204" pitchFamily="34" charset="0"/>
              </a:rPr>
              <a:t>Practice fundamental concepts.</a:t>
            </a:r>
          </a:p>
          <a:p>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This is the student or novice level.</a:t>
            </a: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412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6" y="213162"/>
            <a:ext cx="7597833" cy="749808"/>
          </a:xfrm>
        </p:spPr>
        <p:txBody>
          <a:bodyPr>
            <a:normAutofit fontScale="90000"/>
          </a:bodyPr>
          <a:lstStyle/>
          <a:p>
            <a:r>
              <a:rPr lang="en-US" sz="3600" dirty="0">
                <a:latin typeface="Arial" panose="020B0604020202020204" pitchFamily="34" charset="0"/>
                <a:cs typeface="Arial" panose="020B0604020202020204" pitchFamily="34" charset="0"/>
              </a:rPr>
              <a:t>Framework </a:t>
            </a:r>
            <a:r>
              <a:rPr lang="en-US" sz="3600" dirty="0" smtClean="0">
                <a:latin typeface="Arial" panose="020B0604020202020204" pitchFamily="34" charset="0"/>
                <a:cs typeface="Arial" panose="020B0604020202020204" pitchFamily="34" charset="0"/>
              </a:rPr>
              <a:t>development</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3200" dirty="0" smtClean="0"/>
              <a:t> </a:t>
            </a:r>
            <a:endParaRPr lang="en-US" sz="3200" dirty="0"/>
          </a:p>
        </p:txBody>
      </p:sp>
      <p:sp>
        <p:nvSpPr>
          <p:cNvPr id="6" name="Text Placeholder 5"/>
          <p:cNvSpPr>
            <a:spLocks noGrp="1"/>
          </p:cNvSpPr>
          <p:nvPr>
            <p:ph type="body" sz="quarter" idx="10"/>
          </p:nvPr>
        </p:nvSpPr>
        <p:spPr>
          <a:xfrm>
            <a:off x="997527" y="878774"/>
            <a:ext cx="8027720" cy="5329131"/>
          </a:xfrm>
        </p:spPr>
        <p:txBody>
          <a:bodyPr>
            <a:noAutofit/>
          </a:bodyPr>
          <a:lstStyle/>
          <a:p>
            <a:r>
              <a:rPr lang="en-US" sz="1600" dirty="0">
                <a:latin typeface="Arial" panose="020B0604020202020204" pitchFamily="34" charset="0"/>
                <a:cs typeface="Arial" panose="020B0604020202020204" pitchFamily="34" charset="0"/>
              </a:rPr>
              <a:t>Key Elements and Themes:</a:t>
            </a:r>
          </a:p>
          <a:p>
            <a:r>
              <a:rPr lang="en-US" sz="1600" dirty="0">
                <a:latin typeface="Arial" panose="020B0604020202020204" pitchFamily="34" charset="0"/>
                <a:cs typeface="Arial" panose="020B0604020202020204" pitchFamily="34" charset="0"/>
              </a:rPr>
              <a:t>Leadership, Governance and Planning/Strategy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Organizational </a:t>
            </a:r>
            <a:r>
              <a:rPr lang="en-US" sz="1600" dirty="0" smtClean="0">
                <a:latin typeface="Arial" panose="020B0604020202020204" pitchFamily="34" charset="0"/>
                <a:cs typeface="Arial" panose="020B0604020202020204" pitchFamily="34" charset="0"/>
              </a:rPr>
              <a:t>Alignment and Maturity:  </a:t>
            </a:r>
            <a:r>
              <a:rPr lang="en-US" sz="1600" dirty="0">
                <a:latin typeface="Arial" panose="020B0604020202020204" pitchFamily="34" charset="0"/>
                <a:cs typeface="Arial" panose="020B0604020202020204" pitchFamily="34" charset="0"/>
              </a:rPr>
              <a:t>H</a:t>
            </a:r>
            <a:r>
              <a:rPr lang="en-US" sz="1600" dirty="0" smtClean="0">
                <a:latin typeface="Arial" panose="020B0604020202020204" pitchFamily="34" charset="0"/>
                <a:cs typeface="Arial" panose="020B0604020202020204" pitchFamily="34" charset="0"/>
              </a:rPr>
              <a:t>armonization</a:t>
            </a:r>
            <a:r>
              <a:rPr lang="en-US" sz="1600" dirty="0">
                <a:latin typeface="Arial" panose="020B0604020202020204" pitchFamily="34" charset="0"/>
                <a:cs typeface="Arial" panose="020B0604020202020204" pitchFamily="34" charset="0"/>
              </a:rPr>
              <a:t>, homeostasis, </a:t>
            </a:r>
            <a:r>
              <a:rPr lang="en-US" sz="1600" dirty="0" smtClean="0">
                <a:latin typeface="Arial" panose="020B0604020202020204" pitchFamily="34" charset="0"/>
                <a:cs typeface="Arial" panose="020B0604020202020204" pitchFamily="34" charset="0"/>
              </a:rPr>
              <a:t>integrated</a:t>
            </a:r>
          </a:p>
          <a:p>
            <a:r>
              <a:rPr lang="en-US" sz="1600" dirty="0">
                <a:latin typeface="Arial" panose="020B0604020202020204" pitchFamily="34" charset="0"/>
                <a:cs typeface="Arial" panose="020B0604020202020204" pitchFamily="34" charset="0"/>
              </a:rPr>
              <a:t>m</a:t>
            </a:r>
            <a:r>
              <a:rPr lang="en-US" sz="1600" dirty="0" smtClean="0">
                <a:latin typeface="Arial" panose="020B0604020202020204" pitchFamily="34" charset="0"/>
                <a:cs typeface="Arial" panose="020B0604020202020204" pitchFamily="34" charset="0"/>
              </a:rPr>
              <a:t>anagement systems. </a:t>
            </a:r>
          </a:p>
          <a:p>
            <a:r>
              <a:rPr lang="en-US" sz="1600" dirty="0" smtClean="0">
                <a:latin typeface="Arial" panose="020B0604020202020204" pitchFamily="34" charset="0"/>
                <a:cs typeface="Arial" panose="020B0604020202020204" pitchFamily="34" charset="0"/>
              </a:rPr>
              <a:t>Maturity</a:t>
            </a:r>
            <a:r>
              <a:rPr lang="en-US" sz="1600" dirty="0">
                <a:latin typeface="Arial" panose="020B0604020202020204" pitchFamily="34" charset="0"/>
                <a:cs typeface="Arial" panose="020B0604020202020204" pitchFamily="34" charset="0"/>
              </a:rPr>
              <a:t>: From reactionary to </a:t>
            </a:r>
            <a:r>
              <a:rPr lang="en-US" sz="1600" dirty="0" smtClean="0">
                <a:latin typeface="Arial" panose="020B0604020202020204" pitchFamily="34" charset="0"/>
                <a:cs typeface="Arial" panose="020B0604020202020204" pitchFamily="34" charset="0"/>
              </a:rPr>
              <a:t>ordered and systematic; analysis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prevention</a:t>
            </a:r>
          </a:p>
          <a:p>
            <a:r>
              <a:rPr lang="en-US" sz="1600" dirty="0" smtClean="0">
                <a:latin typeface="Arial" panose="020B0604020202020204" pitchFamily="34" charset="0"/>
                <a:cs typeface="Arial" panose="020B0604020202020204" pitchFamily="34" charset="0"/>
              </a:rPr>
              <a:t>(from learning) to </a:t>
            </a:r>
            <a:r>
              <a:rPr lang="en-US" sz="1600" dirty="0">
                <a:latin typeface="Arial" panose="020B0604020202020204" pitchFamily="34" charset="0"/>
                <a:cs typeface="Arial" panose="020B0604020202020204" pitchFamily="34" charset="0"/>
              </a:rPr>
              <a:t>strategic and aligned to integrated and </a:t>
            </a:r>
            <a:r>
              <a:rPr lang="en-US" sz="1600" dirty="0" smtClean="0">
                <a:latin typeface="Arial" panose="020B0604020202020204" pitchFamily="34" charset="0"/>
                <a:cs typeface="Arial" panose="020B0604020202020204" pitchFamily="34" charset="0"/>
              </a:rPr>
              <a:t>deployed.</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Organizational Identity:  Core competencies, branding, culture and values.</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Stakeholder Involvement:  </a:t>
            </a:r>
            <a:r>
              <a:rPr lang="en-US" sz="1600" dirty="0">
                <a:latin typeface="Arial" panose="020B0604020202020204" pitchFamily="34" charset="0"/>
                <a:cs typeface="Arial" panose="020B0604020202020204" pitchFamily="34" charset="0"/>
              </a:rPr>
              <a:t>internal and external.</a:t>
            </a:r>
          </a:p>
          <a:p>
            <a:r>
              <a:rPr lang="en-US" sz="1600" dirty="0" smtClean="0">
                <a:latin typeface="Arial" panose="020B0604020202020204" pitchFamily="34" charset="0"/>
                <a:cs typeface="Arial" panose="020B0604020202020204" pitchFamily="34" charset="0"/>
              </a:rPr>
              <a:t>	Internal</a:t>
            </a:r>
            <a:r>
              <a:rPr lang="en-US" sz="1600" dirty="0">
                <a:latin typeface="Arial" panose="020B0604020202020204" pitchFamily="34" charset="0"/>
                <a:cs typeface="Arial" panose="020B0604020202020204" pitchFamily="34" charset="0"/>
              </a:rPr>
              <a:t>:  Employees, business sub units, and </a:t>
            </a:r>
            <a:r>
              <a:rPr lang="en-US" sz="1600" dirty="0" smtClean="0">
                <a:latin typeface="Arial" panose="020B0604020202020204" pitchFamily="34" charset="0"/>
                <a:cs typeface="Arial" panose="020B0604020202020204" pitchFamily="34" charset="0"/>
              </a:rPr>
              <a:t>processes.</a:t>
            </a: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	External</a:t>
            </a:r>
            <a:r>
              <a:rPr lang="en-US" sz="1600" dirty="0">
                <a:latin typeface="Arial" panose="020B0604020202020204" pitchFamily="34" charset="0"/>
                <a:cs typeface="Arial" panose="020B0604020202020204" pitchFamily="34" charset="0"/>
              </a:rPr>
              <a:t>:  Customers, suppliers and partners.  Societal engagement.</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Processes and Methods</a:t>
            </a:r>
            <a:r>
              <a:rPr lang="en-US" sz="1600" dirty="0" smtClean="0">
                <a:latin typeface="Arial" panose="020B0604020202020204" pitchFamily="34" charset="0"/>
                <a:cs typeface="Arial" panose="020B0604020202020204" pitchFamily="34" charset="0"/>
              </a:rPr>
              <a:t>:  Work processes, resources and management.</a:t>
            </a:r>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Metrics</a:t>
            </a:r>
            <a:r>
              <a:rPr lang="en-US" sz="1600" dirty="0">
                <a:latin typeface="Arial" panose="020B0604020202020204" pitchFamily="34" charset="0"/>
                <a:cs typeface="Arial" panose="020B0604020202020204" pitchFamily="34" charset="0"/>
              </a:rPr>
              <a:t>:  Departmental or functional/sub unit, business unit/division, enterprise.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Learning:  Continual improvement, data based decision making</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018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198408"/>
            <a:ext cx="7609708" cy="656615"/>
          </a:xfrm>
        </p:spPr>
        <p:txBody>
          <a:bodyPr>
            <a:noAutofit/>
          </a:bodyPr>
          <a:lstStyle/>
          <a:p>
            <a:r>
              <a:rPr lang="en-US" sz="2800" dirty="0" smtClean="0">
                <a:latin typeface="Arial" panose="020B0604020202020204" pitchFamily="34" charset="0"/>
                <a:cs typeface="Arial" panose="020B0604020202020204" pitchFamily="34" charset="0"/>
              </a:rPr>
              <a:t>Journeying</a:t>
            </a:r>
            <a:endParaRPr lang="en-US" sz="28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855024"/>
            <a:ext cx="7609708" cy="5352882"/>
          </a:xfrm>
        </p:spPr>
        <p:txBody>
          <a:bodyPr>
            <a:noAutofit/>
          </a:bodyPr>
          <a:lstStyle/>
          <a:p>
            <a:r>
              <a:rPr lang="en-US" sz="1600" dirty="0">
                <a:latin typeface="Arial" panose="020B0604020202020204" pitchFamily="34" charset="0"/>
                <a:cs typeface="Arial" panose="020B0604020202020204" pitchFamily="34" charset="0"/>
              </a:rPr>
              <a:t>Developing </a:t>
            </a:r>
            <a:r>
              <a:rPr lang="en-US" sz="1600" dirty="0" smtClean="0">
                <a:latin typeface="Arial" panose="020B0604020202020204" pitchFamily="34" charset="0"/>
                <a:cs typeface="Arial" panose="020B0604020202020204" pitchFamily="34" charset="0"/>
              </a:rPr>
              <a:t>capabilities.  Modeling replaced with habit.</a:t>
            </a:r>
          </a:p>
          <a:p>
            <a:r>
              <a:rPr lang="en-US" sz="1600" dirty="0" smtClean="0">
                <a:latin typeface="Arial" panose="020B0604020202020204" pitchFamily="34" charset="0"/>
                <a:cs typeface="Arial" panose="020B0604020202020204" pitchFamily="34" charset="0"/>
              </a:rPr>
              <a:t>Changes in the organizational landscape and culture.</a:t>
            </a:r>
          </a:p>
          <a:p>
            <a:r>
              <a:rPr lang="en-US" sz="1600" dirty="0" smtClean="0">
                <a:latin typeface="Arial" panose="020B0604020202020204" pitchFamily="34" charset="0"/>
                <a:cs typeface="Arial" panose="020B0604020202020204" pitchFamily="34" charset="0"/>
              </a:rPr>
              <a:t>Formal development of internal </a:t>
            </a:r>
            <a:r>
              <a:rPr lang="en-US" sz="1600" dirty="0">
                <a:latin typeface="Arial" panose="020B0604020202020204" pitchFamily="34" charset="0"/>
                <a:cs typeface="Arial" panose="020B0604020202020204" pitchFamily="34" charset="0"/>
              </a:rPr>
              <a:t>personnel and </a:t>
            </a:r>
            <a:r>
              <a:rPr lang="en-US" sz="1600" dirty="0" smtClean="0">
                <a:latin typeface="Arial" panose="020B0604020202020204" pitchFamily="34" charset="0"/>
                <a:cs typeface="Arial" panose="020B0604020202020204" pitchFamily="34" charset="0"/>
              </a:rPr>
              <a:t>programs.</a:t>
            </a:r>
          </a:p>
          <a:p>
            <a:r>
              <a:rPr lang="en-US" sz="1600" dirty="0">
                <a:latin typeface="Arial" panose="020B0604020202020204" pitchFamily="34" charset="0"/>
                <a:cs typeface="Arial" panose="020B0604020202020204" pitchFamily="34" charset="0"/>
              </a:rPr>
              <a:t>Developing core values, internal body of knowledge and sharing.</a:t>
            </a:r>
          </a:p>
          <a:p>
            <a:r>
              <a:rPr lang="en-US" sz="1600" dirty="0" smtClean="0">
                <a:latin typeface="Arial" panose="020B0604020202020204" pitchFamily="34" charset="0"/>
                <a:cs typeface="Arial" panose="020B0604020202020204" pitchFamily="34" charset="0"/>
              </a:rPr>
              <a:t>Repeated </a:t>
            </a:r>
            <a:r>
              <a:rPr lang="en-US" sz="1600" dirty="0">
                <a:latin typeface="Arial" panose="020B0604020202020204" pitchFamily="34" charset="0"/>
                <a:cs typeface="Arial" panose="020B0604020202020204" pitchFamily="34" charset="0"/>
              </a:rPr>
              <a:t>cycles of refinement through </a:t>
            </a:r>
            <a:r>
              <a:rPr lang="en-US" sz="1600" dirty="0" smtClean="0">
                <a:latin typeface="Arial" panose="020B0604020202020204" pitchFamily="34" charset="0"/>
                <a:cs typeface="Arial" panose="020B0604020202020204" pitchFamily="34" charset="0"/>
              </a:rPr>
              <a:t>practice and learning.</a:t>
            </a:r>
          </a:p>
          <a:p>
            <a:r>
              <a:rPr lang="en-US" sz="1600" dirty="0" smtClean="0">
                <a:latin typeface="Arial" panose="020B0604020202020204" pitchFamily="34" charset="0"/>
                <a:cs typeface="Arial" panose="020B0604020202020204" pitchFamily="34" charset="0"/>
              </a:rPr>
              <a:t>Gains </a:t>
            </a:r>
            <a:r>
              <a:rPr lang="en-US" sz="1600" dirty="0">
                <a:latin typeface="Arial" panose="020B0604020202020204" pitchFamily="34" charset="0"/>
                <a:cs typeface="Arial" panose="020B0604020202020204" pitchFamily="34" charset="0"/>
              </a:rPr>
              <a:t>in maturity.</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Maturing Characteristics:</a:t>
            </a: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Benchmarking cycles for improvement, feedback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recognition through:</a:t>
            </a:r>
          </a:p>
          <a:p>
            <a:r>
              <a:rPr lang="en-US" sz="1600" dirty="0" smtClean="0">
                <a:latin typeface="Arial" panose="020B0604020202020204" pitchFamily="34" charset="0"/>
                <a:cs typeface="Arial" panose="020B0604020202020204" pitchFamily="34" charset="0"/>
              </a:rPr>
              <a:t>Conducting self-assessments with internal </a:t>
            </a:r>
            <a:r>
              <a:rPr lang="en-US" sz="1600" dirty="0">
                <a:latin typeface="Arial" panose="020B0604020202020204" pitchFamily="34" charset="0"/>
                <a:cs typeface="Arial" panose="020B0604020202020204" pitchFamily="34" charset="0"/>
              </a:rPr>
              <a:t>and external consultants</a:t>
            </a:r>
            <a:r>
              <a:rPr lang="en-US" sz="1600" dirty="0" smtClean="0">
                <a:latin typeface="Arial" panose="020B0604020202020204" pitchFamily="34" charset="0"/>
                <a:cs typeface="Arial" panose="020B0604020202020204" pitchFamily="34" charset="0"/>
              </a:rPr>
              <a:t>.</a:t>
            </a:r>
          </a:p>
          <a:p>
            <a:r>
              <a:rPr lang="en-US" sz="1600" dirty="0" smtClean="0">
                <a:latin typeface="Arial" panose="020B0604020202020204" pitchFamily="34" charset="0"/>
                <a:cs typeface="Arial" panose="020B0604020202020204" pitchFamily="34" charset="0"/>
              </a:rPr>
              <a:t>Award program application: step programs, then full application cycles.  </a:t>
            </a: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Greater wide spread program adoption and engagement throughout organization. </a:t>
            </a:r>
          </a:p>
          <a:p>
            <a:r>
              <a:rPr lang="en-US" sz="1600" dirty="0" smtClean="0">
                <a:latin typeface="Arial" panose="020B0604020202020204" pitchFamily="34" charset="0"/>
                <a:cs typeface="Arial" panose="020B0604020202020204" pitchFamily="34" charset="0"/>
              </a:rPr>
              <a:t>Social </a:t>
            </a:r>
            <a:r>
              <a:rPr lang="en-US" sz="1600" dirty="0">
                <a:latin typeface="Arial" panose="020B0604020202020204" pitchFamily="34" charset="0"/>
                <a:cs typeface="Arial" panose="020B0604020202020204" pitchFamily="34" charset="0"/>
              </a:rPr>
              <a:t>sponsorship (community, ecological and partner/supplier involvement).</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Beginnings of innovation and intelligent risk. </a:t>
            </a:r>
          </a:p>
          <a:p>
            <a:r>
              <a:rPr lang="en-US" sz="1600" dirty="0" smtClean="0">
                <a:latin typeface="Arial" panose="020B0604020202020204" pitchFamily="34" charset="0"/>
                <a:cs typeface="Arial" panose="020B0604020202020204" pitchFamily="34" charset="0"/>
              </a:rPr>
              <a:t>Further cycles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refinement, practice and gains </a:t>
            </a:r>
            <a:r>
              <a:rPr lang="en-US" sz="1600" dirty="0">
                <a:latin typeface="Arial" panose="020B0604020202020204" pitchFamily="34" charset="0"/>
                <a:cs typeface="Arial" panose="020B0604020202020204" pitchFamily="34" charset="0"/>
              </a:rPr>
              <a:t>in maturity</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This is the disciple or journeyman level.</a:t>
            </a:r>
            <a:endParaRPr lang="en-US" sz="16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320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Autofit/>
          </a:bodyPr>
          <a:lstStyle/>
          <a:p>
            <a:r>
              <a:rPr lang="en-US" sz="2800" dirty="0" smtClean="0">
                <a:latin typeface="Arial" panose="020B0604020202020204" pitchFamily="34" charset="0"/>
                <a:cs typeface="Arial" panose="020B0604020202020204" pitchFamily="34" charset="0"/>
              </a:rPr>
              <a:t>Advanced practice</a:t>
            </a:r>
            <a:endParaRPr lang="en-US" sz="28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1069848"/>
            <a:ext cx="7609708" cy="5138057"/>
          </a:xfrm>
        </p:spPr>
        <p:txBody>
          <a:bodyPr>
            <a:noAutofit/>
          </a:bodyPr>
          <a:lstStyle/>
          <a:p>
            <a:r>
              <a:rPr lang="en-US" sz="2000" dirty="0" smtClean="0">
                <a:latin typeface="Arial" panose="020B0604020202020204" pitchFamily="34" charset="0"/>
                <a:cs typeface="Arial" panose="020B0604020202020204" pitchFamily="34" charset="0"/>
              </a:rPr>
              <a:t>Gaining Mastery: Expert</a:t>
            </a:r>
          </a:p>
          <a:p>
            <a:r>
              <a:rPr lang="en-US" sz="1600" dirty="0" smtClean="0">
                <a:latin typeface="Arial" panose="020B0604020202020204" pitchFamily="34" charset="0"/>
                <a:cs typeface="Arial" panose="020B0604020202020204" pitchFamily="34" charset="0"/>
              </a:rPr>
              <a:t>Capabilities developed. </a:t>
            </a:r>
          </a:p>
          <a:p>
            <a:r>
              <a:rPr lang="en-US" sz="1600" dirty="0" smtClean="0">
                <a:latin typeface="Arial" panose="020B0604020202020204" pitchFamily="34" charset="0"/>
                <a:cs typeface="Arial" panose="020B0604020202020204" pitchFamily="34" charset="0"/>
              </a:rPr>
              <a:t>Adopted models and methods established as part of operating structure.</a:t>
            </a:r>
          </a:p>
          <a:p>
            <a:r>
              <a:rPr lang="en-US" sz="1600" dirty="0" smtClean="0">
                <a:latin typeface="Arial" panose="020B0604020202020204" pitchFamily="34" charset="0"/>
                <a:cs typeface="Arial" panose="020B0604020202020204" pitchFamily="34" charset="0"/>
              </a:rPr>
              <a:t>Focus on sustaining gains, greater adaption and optimizing.</a:t>
            </a:r>
          </a:p>
          <a:p>
            <a:r>
              <a:rPr lang="en-US" sz="1600" dirty="0" smtClean="0">
                <a:latin typeface="Arial" panose="020B0604020202020204" pitchFamily="34" charset="0"/>
                <a:cs typeface="Arial" panose="020B0604020202020204" pitchFamily="34" charset="0"/>
              </a:rPr>
              <a:t>Application and reapplication to award programs is habit.</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Pioneering efforts characterized by:</a:t>
            </a:r>
          </a:p>
          <a:p>
            <a:r>
              <a:rPr lang="en-US" sz="1600" dirty="0" smtClean="0">
                <a:latin typeface="Arial" panose="020B0604020202020204" pitchFamily="34" charset="0"/>
                <a:cs typeface="Arial" panose="020B0604020202020204" pitchFamily="34" charset="0"/>
              </a:rPr>
              <a:t>Developing internal excellence frameworks</a:t>
            </a:r>
            <a:r>
              <a:rPr lang="en-US" sz="1600" dirty="0">
                <a:latin typeface="Arial" panose="020B0604020202020204" pitchFamily="34" charset="0"/>
                <a:cs typeface="Arial" panose="020B0604020202020204" pitchFamily="34" charset="0"/>
              </a:rPr>
              <a:t>.</a:t>
            </a:r>
          </a:p>
          <a:p>
            <a:r>
              <a:rPr lang="en-US" sz="1600" dirty="0" smtClean="0">
                <a:latin typeface="Arial" panose="020B0604020202020204" pitchFamily="34" charset="0"/>
                <a:cs typeface="Arial" panose="020B0604020202020204" pitchFamily="34" charset="0"/>
              </a:rPr>
              <a:t>Design and experimentation with innovation and risk.</a:t>
            </a: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Developing role </a:t>
            </a:r>
            <a:r>
              <a:rPr lang="en-US" sz="1600" dirty="0">
                <a:latin typeface="Arial" panose="020B0604020202020204" pitchFamily="34" charset="0"/>
                <a:cs typeface="Arial" panose="020B0604020202020204" pitchFamily="34" charset="0"/>
              </a:rPr>
              <a:t>model </a:t>
            </a:r>
            <a:r>
              <a:rPr lang="en-US" sz="1600" dirty="0" smtClean="0">
                <a:latin typeface="Arial" panose="020B0604020202020204" pitchFamily="34" charset="0"/>
                <a:cs typeface="Arial" panose="020B0604020202020204" pitchFamily="34" charset="0"/>
              </a:rPr>
              <a:t>behavior through branding and social sponsorship.</a:t>
            </a:r>
          </a:p>
          <a:p>
            <a:endParaRPr lang="en-US" sz="12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Mastery and pioneering: </a:t>
            </a:r>
            <a:endParaRPr lang="en-US" sz="20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Robust deployment of continuous improvement and excellence models.</a:t>
            </a:r>
          </a:p>
          <a:p>
            <a:r>
              <a:rPr lang="en-US" sz="1600" dirty="0" smtClean="0">
                <a:latin typeface="Arial" panose="020B0604020202020204" pitchFamily="34" charset="0"/>
                <a:cs typeface="Arial" panose="020B0604020202020204" pitchFamily="34" charset="0"/>
              </a:rPr>
              <a:t>Emphasis on market expansion and innovation.</a:t>
            </a:r>
          </a:p>
          <a:p>
            <a:r>
              <a:rPr lang="en-US" sz="1600" dirty="0" smtClean="0">
                <a:latin typeface="Arial" panose="020B0604020202020204" pitchFamily="34" charset="0"/>
                <a:cs typeface="Arial" panose="020B0604020202020204" pitchFamily="34" charset="0"/>
              </a:rPr>
              <a:t>Established industry role model.</a:t>
            </a:r>
          </a:p>
          <a:p>
            <a:r>
              <a:rPr lang="en-US" sz="1600" dirty="0" smtClean="0">
                <a:latin typeface="Arial" panose="020B0604020202020204" pitchFamily="34" charset="0"/>
                <a:cs typeface="Arial" panose="020B0604020202020204" pitchFamily="34" charset="0"/>
              </a:rPr>
              <a:t>Set </a:t>
            </a:r>
            <a:r>
              <a:rPr lang="en-US" sz="1600" dirty="0">
                <a:latin typeface="Arial" panose="020B0604020202020204" pitchFamily="34" charset="0"/>
                <a:cs typeface="Arial" panose="020B0604020202020204" pitchFamily="34" charset="0"/>
              </a:rPr>
              <a:t>and designing standards/ models.</a:t>
            </a:r>
          </a:p>
          <a:p>
            <a:r>
              <a:rPr lang="en-US" sz="1600" dirty="0">
                <a:latin typeface="Arial" panose="020B0604020202020204" pitchFamily="34" charset="0"/>
                <a:cs typeface="Arial" panose="020B0604020202020204" pitchFamily="34" charset="0"/>
              </a:rPr>
              <a:t>Change the </a:t>
            </a:r>
            <a:r>
              <a:rPr lang="en-US" sz="1600" dirty="0" smtClean="0">
                <a:latin typeface="Arial" panose="020B0604020202020204" pitchFamily="34" charset="0"/>
                <a:cs typeface="Arial" panose="020B0604020202020204" pitchFamily="34" charset="0"/>
              </a:rPr>
              <a:t>industry (globally):  </a:t>
            </a:r>
            <a:r>
              <a:rPr lang="en-US" sz="1600" dirty="0">
                <a:latin typeface="Arial" panose="020B0604020202020204" pitchFamily="34" charset="0"/>
                <a:cs typeface="Arial" panose="020B0604020202020204" pitchFamily="34" charset="0"/>
              </a:rPr>
              <a:t>culture, landscape and trends.</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206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3148" y="320040"/>
            <a:ext cx="7752211" cy="749808"/>
          </a:xfrm>
        </p:spPr>
        <p:txBody>
          <a:bodyPr>
            <a:normAutofit fontScale="90000"/>
          </a:bodyPr>
          <a:lstStyle/>
          <a:p>
            <a:r>
              <a:rPr lang="en-US" sz="1400" dirty="0"/>
              <a:t/>
            </a:r>
            <a:br>
              <a:rPr lang="en-US" sz="1400" dirty="0"/>
            </a:br>
            <a:r>
              <a:rPr lang="en-US" sz="3200" dirty="0" smtClean="0"/>
              <a:t> </a:t>
            </a:r>
            <a:r>
              <a:rPr lang="en-US" sz="3100" dirty="0" smtClean="0"/>
              <a:t>Summary:  In this webcast you learned about </a:t>
            </a:r>
            <a:endParaRPr lang="en-US" sz="3100" dirty="0"/>
          </a:p>
        </p:txBody>
      </p:sp>
      <p:sp>
        <p:nvSpPr>
          <p:cNvPr id="6" name="Text Placeholder 5"/>
          <p:cNvSpPr>
            <a:spLocks noGrp="1"/>
          </p:cNvSpPr>
          <p:nvPr>
            <p:ph type="body" sz="quarter" idx="10"/>
          </p:nvPr>
        </p:nvSpPr>
        <p:spPr>
          <a:xfrm>
            <a:off x="1009649" y="1257953"/>
            <a:ext cx="7585709" cy="4949952"/>
          </a:xfrm>
        </p:spPr>
        <p:txBody>
          <a:bodyPr>
            <a:noAutofit/>
          </a:bodyPr>
          <a:lstStyle/>
          <a:p>
            <a:r>
              <a:rPr lang="en-US" sz="2000" dirty="0" smtClean="0">
                <a:latin typeface="Arial" panose="020B0604020202020204" pitchFamily="34" charset="0"/>
                <a:cs typeface="Arial" panose="020B0604020202020204" pitchFamily="34" charset="0"/>
              </a:rPr>
              <a:t>Importance of organizational alignment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Organizational maturity levels</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Benefits and sponsorship</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Internal framework development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and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Taking </a:t>
            </a:r>
            <a:r>
              <a:rPr lang="en-US" sz="2000" dirty="0">
                <a:latin typeface="Arial" panose="020B0604020202020204" pitchFamily="34" charset="0"/>
                <a:cs typeface="Arial" panose="020B0604020202020204" pitchFamily="34" charset="0"/>
              </a:rPr>
              <a:t>the Excellence Journey</a:t>
            </a:r>
          </a:p>
          <a:p>
            <a:endParaRPr lang="en-US" sz="2000" dirty="0" smtClean="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3997160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3776" y="164592"/>
            <a:ext cx="7621583" cy="749808"/>
          </a:xfrm>
        </p:spPr>
        <p:txBody>
          <a:bodyPr>
            <a:normAutofit fontScale="90000"/>
          </a:bodyPr>
          <a:lstStyle/>
          <a:p>
            <a:r>
              <a:rPr lang="en-US" sz="3600" dirty="0" smtClean="0">
                <a:latin typeface="Arial" panose="020B0604020202020204" pitchFamily="34" charset="0"/>
                <a:cs typeface="Arial" panose="020B0604020202020204" pitchFamily="34" charset="0"/>
              </a:rPr>
              <a:t>Frameworks and models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t> </a:t>
            </a:r>
            <a:endParaRPr lang="en-US" sz="3200" dirty="0"/>
          </a:p>
        </p:txBody>
      </p:sp>
      <p:sp>
        <p:nvSpPr>
          <p:cNvPr id="6" name="Text Placeholder 5"/>
          <p:cNvSpPr>
            <a:spLocks noGrp="1"/>
          </p:cNvSpPr>
          <p:nvPr>
            <p:ph type="body" sz="quarter" idx="10"/>
          </p:nvPr>
        </p:nvSpPr>
        <p:spPr>
          <a:xfrm>
            <a:off x="973777" y="914400"/>
            <a:ext cx="7505205" cy="5293505"/>
          </a:xfrm>
        </p:spPr>
        <p:txBody>
          <a:bodyPr>
            <a:noAutofit/>
          </a:bodyPr>
          <a:lstStyle/>
          <a:p>
            <a:pPr marL="0" indent="0"/>
            <a:r>
              <a:rPr lang="en-US" sz="2000" dirty="0" smtClean="0">
                <a:latin typeface="Arial" panose="020B0604020202020204" pitchFamily="34" charset="0"/>
                <a:cs typeface="Arial" panose="020B0604020202020204" pitchFamily="34" charset="0"/>
              </a:rPr>
              <a:t>Facts </a:t>
            </a:r>
            <a:r>
              <a:rPr lang="en-US" sz="2000" dirty="0">
                <a:latin typeface="Arial" panose="020B0604020202020204" pitchFamily="34" charset="0"/>
                <a:cs typeface="Arial" panose="020B0604020202020204" pitchFamily="34" charset="0"/>
              </a:rPr>
              <a:t>and Impacts of Excellence </a:t>
            </a:r>
            <a:r>
              <a:rPr lang="en-US" sz="2000" dirty="0" smtClean="0">
                <a:latin typeface="Arial" panose="020B0604020202020204" pitchFamily="34" charset="0"/>
                <a:cs typeface="Arial" panose="020B0604020202020204" pitchFamily="34" charset="0"/>
              </a:rPr>
              <a:t>Models</a:t>
            </a:r>
          </a:p>
          <a:p>
            <a:pPr marL="0" indent="0"/>
            <a:endParaRPr lang="en-US" sz="2000" dirty="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Over </a:t>
            </a:r>
            <a:r>
              <a:rPr lang="en-US" sz="2000" dirty="0">
                <a:latin typeface="Arial" panose="020B0604020202020204" pitchFamily="34" charset="0"/>
                <a:cs typeface="Arial" panose="020B0604020202020204" pitchFamily="34" charset="0"/>
              </a:rPr>
              <a:t>100 excellence </a:t>
            </a:r>
            <a:r>
              <a:rPr lang="en-US" sz="2000" dirty="0" smtClean="0">
                <a:latin typeface="Arial" panose="020B0604020202020204" pitchFamily="34" charset="0"/>
                <a:cs typeface="Arial" panose="020B0604020202020204" pitchFamily="34" charset="0"/>
              </a:rPr>
              <a:t>models world wide.</a:t>
            </a:r>
          </a:p>
          <a:p>
            <a:pPr marL="0" indent="0"/>
            <a:r>
              <a:rPr lang="en-US" sz="2000" dirty="0" smtClean="0">
                <a:latin typeface="Arial" panose="020B0604020202020204" pitchFamily="34" charset="0"/>
                <a:cs typeface="Arial" panose="020B0604020202020204" pitchFamily="34" charset="0"/>
              </a:rPr>
              <a:t>Most based off the Baldrige or EFQM models</a:t>
            </a:r>
            <a:r>
              <a:rPr lang="en-US" sz="1800" dirty="0" smtClean="0">
                <a:latin typeface="Arial" panose="020B0604020202020204" pitchFamily="34" charset="0"/>
                <a:cs typeface="Arial" panose="020B0604020202020204" pitchFamily="34" charset="0"/>
              </a:rPr>
              <a:t>.</a:t>
            </a:r>
          </a:p>
          <a:p>
            <a:pPr marL="0" indent="0"/>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ratio of Baldrige Program benefits for the U.S. </a:t>
            </a:r>
            <a:r>
              <a:rPr lang="en-US" sz="2000" dirty="0" smtClean="0">
                <a:latin typeface="Arial" panose="020B0604020202020204" pitchFamily="34" charset="0"/>
                <a:cs typeface="Arial" panose="020B0604020202020204" pitchFamily="34" charset="0"/>
              </a:rPr>
              <a:t>economy</a:t>
            </a:r>
          </a:p>
          <a:p>
            <a:pPr marL="0" indent="0"/>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program costs has been estimated at 820 to </a:t>
            </a:r>
            <a:r>
              <a:rPr lang="en-US" sz="20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p>
            <a:pPr marL="0" indent="0"/>
            <a:endParaRPr lang="en-US" sz="1800" dirty="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120 </a:t>
            </a:r>
            <a:r>
              <a:rPr lang="en-US" sz="2000" dirty="0">
                <a:latin typeface="Arial" panose="020B0604020202020204" pitchFamily="34" charset="0"/>
                <a:cs typeface="Arial" panose="020B0604020202020204" pitchFamily="34" charset="0"/>
              </a:rPr>
              <a:t>award winners surveyed by the British </a:t>
            </a:r>
            <a:r>
              <a:rPr lang="en-US" sz="2000" dirty="0" smtClean="0">
                <a:latin typeface="Arial" panose="020B0604020202020204" pitchFamily="34" charset="0"/>
                <a:cs typeface="Arial" panose="020B0604020202020204" pitchFamily="34" charset="0"/>
              </a:rPr>
              <a:t>Quality</a:t>
            </a:r>
          </a:p>
          <a:p>
            <a:pPr marL="0" indent="0"/>
            <a:r>
              <a:rPr lang="en-US" sz="2000" dirty="0" smtClean="0">
                <a:latin typeface="Arial" panose="020B0604020202020204" pitchFamily="34" charset="0"/>
                <a:cs typeface="Arial" panose="020B0604020202020204" pitchFamily="34" charset="0"/>
              </a:rPr>
              <a:t>Foundation </a:t>
            </a:r>
            <a:r>
              <a:rPr lang="en-US" sz="2000" dirty="0">
                <a:latin typeface="Arial" panose="020B0604020202020204" pitchFamily="34" charset="0"/>
                <a:cs typeface="Arial" panose="020B0604020202020204" pitchFamily="34" charset="0"/>
              </a:rPr>
              <a:t>outperformed comparison companies over </a:t>
            </a:r>
            <a:r>
              <a:rPr lang="en-US" sz="2000" dirty="0" smtClean="0">
                <a:latin typeface="Arial" panose="020B0604020202020204" pitchFamily="34" charset="0"/>
                <a:cs typeface="Arial" panose="020B0604020202020204" pitchFamily="34" charset="0"/>
              </a:rPr>
              <a:t>11</a:t>
            </a:r>
          </a:p>
          <a:p>
            <a:pPr marL="0" indent="0"/>
            <a:r>
              <a:rPr lang="en-US" sz="2000" dirty="0" smtClean="0">
                <a:latin typeface="Arial" panose="020B0604020202020204" pitchFamily="34" charset="0"/>
                <a:cs typeface="Arial" panose="020B0604020202020204" pitchFamily="34" charset="0"/>
              </a:rPr>
              <a:t>years.</a:t>
            </a:r>
            <a:endParaRPr lang="en-US" sz="1800" dirty="0">
              <a:latin typeface="Arial" panose="020B0604020202020204" pitchFamily="34" charset="0"/>
              <a:cs typeface="Arial" panose="020B0604020202020204" pitchFamily="34" charset="0"/>
            </a:endParaRPr>
          </a:p>
          <a:p>
            <a:pPr marL="0" indent="0"/>
            <a:endParaRPr lang="en-US" sz="1800" dirty="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Australian </a:t>
            </a:r>
            <a:r>
              <a:rPr lang="en-US" sz="2000" dirty="0">
                <a:latin typeface="Arial" panose="020B0604020202020204" pitchFamily="34" charset="0"/>
                <a:cs typeface="Arial" panose="020B0604020202020204" pitchFamily="34" charset="0"/>
              </a:rPr>
              <a:t>Business Excellence Framework applicants </a:t>
            </a:r>
            <a:r>
              <a:rPr lang="en-US" sz="2000" dirty="0" smtClean="0">
                <a:latin typeface="Arial" panose="020B0604020202020204" pitchFamily="34" charset="0"/>
                <a:cs typeface="Arial" panose="020B0604020202020204" pitchFamily="34" charset="0"/>
              </a:rPr>
              <a:t>reported </a:t>
            </a:r>
            <a:r>
              <a:rPr lang="en-US" sz="2000" dirty="0">
                <a:latin typeface="Arial" panose="020B0604020202020204" pitchFamily="34" charset="0"/>
                <a:cs typeface="Arial" panose="020B0604020202020204" pitchFamily="34" charset="0"/>
              </a:rPr>
              <a:t>share performance increases by of a factor of 3.5 </a:t>
            </a:r>
            <a:r>
              <a:rPr lang="en-US" sz="2000" dirty="0" smtClean="0">
                <a:latin typeface="Arial" panose="020B0604020202020204" pitchFamily="34" charset="0"/>
                <a:cs typeface="Arial" panose="020B0604020202020204" pitchFamily="34" charset="0"/>
              </a:rPr>
              <a:t>to 1.</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ctr"/>
            <a:endParaRPr lang="en-US" sz="2000" dirty="0"/>
          </a:p>
        </p:txBody>
      </p:sp>
    </p:spTree>
    <p:extLst>
      <p:ext uri="{BB962C8B-B14F-4D97-AF65-F5344CB8AC3E}">
        <p14:creationId xmlns:p14="http://schemas.microsoft.com/office/powerpoint/2010/main" val="2245706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8195" y="320040"/>
            <a:ext cx="7617165" cy="749808"/>
          </a:xfrm>
        </p:spPr>
        <p:txBody>
          <a:bodyPr>
            <a:normAutofit fontScale="90000"/>
          </a:bodyPr>
          <a:lstStyle/>
          <a:p>
            <a:r>
              <a:rPr lang="en-US" sz="3600" dirty="0" smtClean="0">
                <a:latin typeface="Arial" panose="020B0604020202020204" pitchFamily="34" charset="0"/>
                <a:cs typeface="Arial" panose="020B0604020202020204" pitchFamily="34" charset="0"/>
              </a:rPr>
              <a:t>Model Usage  </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t> </a:t>
            </a:r>
            <a:endParaRPr lang="en-US" sz="3200" dirty="0"/>
          </a:p>
        </p:txBody>
      </p:sp>
      <p:pic>
        <p:nvPicPr>
          <p:cNvPr id="2050" name="Picture 2" descr="C:\Users\Shawn Flynn\Desktop\Ex Frameworks Presentation\ASQ webcast\awards-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46" y="1069848"/>
            <a:ext cx="6929421"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803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20040"/>
            <a:ext cx="7680960" cy="749808"/>
          </a:xfrm>
        </p:spPr>
        <p:txBody>
          <a:bodyPr>
            <a:normAutofit/>
          </a:bodyPr>
          <a:lstStyle/>
          <a:p>
            <a:r>
              <a:rPr lang="en-US" sz="3200" dirty="0">
                <a:latin typeface="Arial" panose="020B0604020202020204" pitchFamily="34" charset="0"/>
                <a:cs typeface="Arial" panose="020B0604020202020204" pitchFamily="34" charset="0"/>
              </a:rPr>
              <a:t>Detailed </a:t>
            </a:r>
            <a:r>
              <a:rPr lang="en-US" sz="3200" dirty="0" smtClean="0">
                <a:latin typeface="Arial" panose="020B0604020202020204" pitchFamily="34" charset="0"/>
                <a:cs typeface="Arial" panose="020B0604020202020204" pitchFamily="34" charset="0"/>
              </a:rPr>
              <a:t>examples</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97527" y="967564"/>
            <a:ext cx="7410203" cy="5240342"/>
          </a:xfrm>
        </p:spPr>
        <p:txBody>
          <a:bodyPr>
            <a:noAutofit/>
          </a:bodyPr>
          <a:lstStyle/>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Deming Prize</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Baldrige Performance Excellence </a:t>
            </a:r>
            <a:r>
              <a:rPr lang="en-US" sz="2000" dirty="0" smtClean="0">
                <a:latin typeface="Arial" panose="020B0604020202020204" pitchFamily="34" charset="0"/>
                <a:cs typeface="Arial" panose="020B0604020202020204" pitchFamily="34" charset="0"/>
              </a:rPr>
              <a:t>Program</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EFQM</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Shingo Prize for Operational </a:t>
            </a:r>
            <a:r>
              <a:rPr lang="en-US" sz="2000" dirty="0" smtClean="0">
                <a:latin typeface="Arial" panose="020B0604020202020204" pitchFamily="34" charset="0"/>
                <a:cs typeface="Arial" panose="020B0604020202020204" pitchFamily="34" charset="0"/>
              </a:rPr>
              <a:t>Excellence</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Unique Models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870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02" y="320040"/>
            <a:ext cx="8109858" cy="749808"/>
          </a:xfrm>
        </p:spPr>
        <p:txBody>
          <a:bodyPr>
            <a:normAutofit/>
          </a:bodyPr>
          <a:lstStyle/>
          <a:p>
            <a:r>
              <a:rPr lang="en-US" sz="3200" dirty="0"/>
              <a:t>In </a:t>
            </a:r>
            <a:r>
              <a:rPr lang="en-US" sz="3200" dirty="0" smtClean="0"/>
              <a:t>this </a:t>
            </a:r>
            <a:r>
              <a:rPr lang="en-US" sz="3200" dirty="0"/>
              <a:t>webcast, you </a:t>
            </a:r>
            <a:r>
              <a:rPr lang="en-US" sz="3200" dirty="0" smtClean="0"/>
              <a:t>will…</a:t>
            </a:r>
            <a:endParaRPr lang="en-US" sz="3600" dirty="0"/>
          </a:p>
        </p:txBody>
      </p:sp>
      <p:sp>
        <p:nvSpPr>
          <p:cNvPr id="6" name="Title 1"/>
          <p:cNvSpPr txBox="1">
            <a:spLocks/>
          </p:cNvSpPr>
          <p:nvPr/>
        </p:nvSpPr>
        <p:spPr>
          <a:xfrm>
            <a:off x="485502" y="1069848"/>
            <a:ext cx="8109857" cy="4770237"/>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900" kern="1200">
                <a:solidFill>
                  <a:srgbClr val="026CB6"/>
                </a:solidFill>
                <a:latin typeface="Arial"/>
                <a:ea typeface="+mj-ea"/>
                <a:cs typeface="+mj-cs"/>
              </a:defRPr>
            </a:lvl1pPr>
          </a:lstStyle>
          <a:p>
            <a:endParaRPr lang="en-US" sz="2800" dirty="0" smtClean="0"/>
          </a:p>
          <a:p>
            <a:r>
              <a:rPr lang="en-US" sz="2800" dirty="0" smtClean="0"/>
              <a:t>Gain an understanding of Excellence</a:t>
            </a:r>
          </a:p>
          <a:p>
            <a:r>
              <a:rPr lang="en-US" sz="2800" dirty="0" smtClean="0"/>
              <a:t>Frameworks.</a:t>
            </a:r>
          </a:p>
          <a:p>
            <a:pPr marL="457200" indent="-457200">
              <a:buFont typeface="Arial" panose="020B0604020202020204" pitchFamily="34" charset="0"/>
              <a:buChar char="•"/>
            </a:pPr>
            <a:endParaRPr lang="en-US" sz="2800" dirty="0" smtClean="0"/>
          </a:p>
          <a:p>
            <a:r>
              <a:rPr lang="en-US" sz="2800" dirty="0" smtClean="0"/>
              <a:t>See and explore different types of excellence models.</a:t>
            </a:r>
          </a:p>
          <a:p>
            <a:pPr marL="457200" indent="-457200">
              <a:buFont typeface="Arial" panose="020B0604020202020204" pitchFamily="34" charset="0"/>
              <a:buChar char="•"/>
            </a:pPr>
            <a:endParaRPr lang="en-US" sz="2800" dirty="0" smtClean="0"/>
          </a:p>
          <a:p>
            <a:r>
              <a:rPr lang="en-US" sz="2800" dirty="0" smtClean="0"/>
              <a:t>Learn about the history, benefits, applications and development of frameworks and the future of excellence initiatives. </a:t>
            </a:r>
          </a:p>
          <a:p>
            <a:endParaRPr lang="en-US" dirty="0"/>
          </a:p>
          <a:p>
            <a:endParaRPr lang="en-US" dirty="0"/>
          </a:p>
        </p:txBody>
      </p:sp>
    </p:spTree>
    <p:extLst>
      <p:ext uri="{BB962C8B-B14F-4D97-AF65-F5344CB8AC3E}">
        <p14:creationId xmlns:p14="http://schemas.microsoft.com/office/powerpoint/2010/main" val="2064046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20040"/>
            <a:ext cx="7680960" cy="749808"/>
          </a:xfrm>
        </p:spPr>
        <p:txBody>
          <a:bodyPr>
            <a:normAutofit/>
          </a:bodyPr>
          <a:lstStyle/>
          <a:p>
            <a:r>
              <a:rPr lang="en-US" sz="2800" dirty="0" smtClean="0">
                <a:latin typeface="Arial" panose="020B0604020202020204" pitchFamily="34" charset="0"/>
                <a:cs typeface="Arial" panose="020B0604020202020204" pitchFamily="34" charset="0"/>
              </a:rPr>
              <a:t>Criteria and Feedback Example Design</a:t>
            </a:r>
            <a:endParaRPr lang="en-US" sz="28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97527" y="967564"/>
            <a:ext cx="7410203" cy="5240342"/>
          </a:xfrm>
        </p:spPr>
        <p:txBody>
          <a:bodyPr>
            <a:noAutofit/>
          </a:bodyPr>
          <a:lstStyle/>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Deming Prize</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Baldrige Performance Excellence </a:t>
            </a:r>
            <a:r>
              <a:rPr lang="en-US" sz="2000" dirty="0" smtClean="0">
                <a:latin typeface="Arial" panose="020B0604020202020204" pitchFamily="34" charset="0"/>
                <a:cs typeface="Arial" panose="020B0604020202020204" pitchFamily="34" charset="0"/>
              </a:rPr>
              <a:t>Program</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EFQM</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Shingo Prize for Operational </a:t>
            </a:r>
            <a:r>
              <a:rPr lang="en-US" sz="2000" dirty="0" smtClean="0">
                <a:latin typeface="Arial" panose="020B0604020202020204" pitchFamily="34" charset="0"/>
                <a:cs typeface="Arial" panose="020B0604020202020204" pitchFamily="34" charset="0"/>
              </a:rPr>
              <a:t>Excellence</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Unique Models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850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2502" y="320040"/>
            <a:ext cx="7712857" cy="749808"/>
          </a:xfrm>
        </p:spPr>
        <p:txBody>
          <a:bodyPr>
            <a:normAutofit/>
          </a:bodyPr>
          <a:lstStyle/>
          <a:p>
            <a:r>
              <a:rPr lang="en-US" sz="3200" dirty="0" smtClean="0">
                <a:latin typeface="Arial" panose="020B0604020202020204" pitchFamily="34" charset="0"/>
                <a:cs typeface="Arial" panose="020B0604020202020204" pitchFamily="34" charset="0"/>
              </a:rPr>
              <a:t>Deming Prize</a:t>
            </a:r>
            <a:r>
              <a:rPr lang="en-US" sz="3200" dirty="0" smtClean="0"/>
              <a:t> </a:t>
            </a:r>
            <a:endParaRPr lang="en-US" sz="3200" dirty="0"/>
          </a:p>
        </p:txBody>
      </p:sp>
      <p:sp>
        <p:nvSpPr>
          <p:cNvPr id="6" name="Text Placeholder 5"/>
          <p:cNvSpPr>
            <a:spLocks noGrp="1"/>
          </p:cNvSpPr>
          <p:nvPr>
            <p:ph type="body" sz="quarter" idx="10"/>
          </p:nvPr>
        </p:nvSpPr>
        <p:spPr>
          <a:xfrm>
            <a:off x="973777" y="902525"/>
            <a:ext cx="7445828" cy="5305380"/>
          </a:xfrm>
        </p:spPr>
        <p:txBody>
          <a:bodyPr>
            <a:noAutofit/>
          </a:bodyPr>
          <a:lstStyle/>
          <a:p>
            <a:r>
              <a:rPr lang="en-US" sz="2000" dirty="0">
                <a:latin typeface="Arial" panose="020B0604020202020204" pitchFamily="34" charset="0"/>
                <a:cs typeface="Arial" panose="020B0604020202020204" pitchFamily="34" charset="0"/>
              </a:rPr>
              <a:t>Administrated by Union of Japanese Scientists and Engineers (JUSE).</a:t>
            </a:r>
          </a:p>
          <a:p>
            <a:r>
              <a:rPr lang="en-US" sz="2000" dirty="0">
                <a:latin typeface="Arial" panose="020B0604020202020204" pitchFamily="34" charset="0"/>
                <a:cs typeface="Arial" panose="020B0604020202020204" pitchFamily="34" charset="0"/>
              </a:rPr>
              <a:t>Began in the 1950’s and Total Quality Management centered.</a:t>
            </a: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Based on Deming’s courses: </a:t>
            </a:r>
            <a:r>
              <a:rPr lang="en-US" sz="1800" i="1" dirty="0">
                <a:latin typeface="Arial" panose="020B0604020202020204" pitchFamily="34" charset="0"/>
                <a:cs typeface="Arial" panose="020B0604020202020204" pitchFamily="34" charset="0"/>
              </a:rPr>
              <a:t>“Eight-Day Course on Quality </a:t>
            </a:r>
          </a:p>
          <a:p>
            <a:r>
              <a:rPr lang="en-US" sz="1800" i="1" dirty="0">
                <a:latin typeface="Arial" panose="020B0604020202020204" pitchFamily="34" charset="0"/>
                <a:cs typeface="Arial" panose="020B0604020202020204" pitchFamily="34" charset="0"/>
              </a:rPr>
              <a:t>Control” and “One-Day Course on Quality Control for Top Management”.</a:t>
            </a:r>
          </a:p>
          <a:p>
            <a:endParaRPr lang="en-US" sz="1800" i="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4 Categories:</a:t>
            </a:r>
          </a:p>
          <a:p>
            <a:r>
              <a:rPr lang="en-US" sz="2000" dirty="0">
                <a:latin typeface="Arial" panose="020B0604020202020204" pitchFamily="34" charset="0"/>
                <a:cs typeface="Arial" panose="020B0604020202020204" pitchFamily="34" charset="0"/>
              </a:rPr>
              <a:t>Deming Prize for Individuals, </a:t>
            </a:r>
          </a:p>
          <a:p>
            <a:r>
              <a:rPr lang="en-US" sz="2000" dirty="0">
                <a:latin typeface="Arial" panose="020B0604020202020204" pitchFamily="34" charset="0"/>
                <a:cs typeface="Arial" panose="020B0604020202020204" pitchFamily="34" charset="0"/>
              </a:rPr>
              <a:t>Deming Distinguished Service Award for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Dissemination </a:t>
            </a:r>
            <a:r>
              <a:rPr lang="en-US" sz="2000" dirty="0">
                <a:latin typeface="Arial" panose="020B0604020202020204" pitchFamily="34" charset="0"/>
                <a:cs typeface="Arial" panose="020B0604020202020204" pitchFamily="34" charset="0"/>
              </a:rPr>
              <a:t>and Promotion (Overseas), </a:t>
            </a:r>
          </a:p>
          <a:p>
            <a:r>
              <a:rPr lang="en-US" sz="2000" dirty="0">
                <a:latin typeface="Arial" panose="020B0604020202020204" pitchFamily="34" charset="0"/>
                <a:cs typeface="Arial" panose="020B0604020202020204" pitchFamily="34" charset="0"/>
              </a:rPr>
              <a:t>Deming Prize and</a:t>
            </a:r>
          </a:p>
          <a:p>
            <a:r>
              <a:rPr lang="en-US" sz="2000" dirty="0">
                <a:latin typeface="Arial" panose="020B0604020202020204" pitchFamily="34" charset="0"/>
                <a:cs typeface="Arial" panose="020B0604020202020204" pitchFamily="34" charset="0"/>
              </a:rPr>
              <a:t>Deming Grand Prize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former Japan Quality Medal)</a:t>
            </a:r>
            <a:endParaRPr lang="en-US" sz="2400" dirty="0">
              <a:latin typeface="Arial" panose="020B0604020202020204" pitchFamily="34" charset="0"/>
              <a:cs typeface="Arial" panose="020B0604020202020204" pitchFamily="34" charset="0"/>
            </a:endParaRPr>
          </a:p>
        </p:txBody>
      </p:sp>
      <p:pic>
        <p:nvPicPr>
          <p:cNvPr id="4" name="Picture 2" descr="C:\Users\Shawn Flynn\Desktop\DK Lean Resume\Ex Frameworks Presentation\Ex Photos\Deming Pr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328" y="3455719"/>
            <a:ext cx="2315088" cy="229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83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3768" y="320040"/>
            <a:ext cx="7691592" cy="749808"/>
          </a:xfrm>
        </p:spPr>
        <p:txBody>
          <a:bodyPr>
            <a:normAutofit/>
          </a:bodyPr>
          <a:lstStyle/>
          <a:p>
            <a:r>
              <a:rPr lang="en-US" sz="3200" dirty="0" smtClean="0">
                <a:latin typeface="Arial" panose="020B0604020202020204" pitchFamily="34" charset="0"/>
                <a:cs typeface="Arial" panose="020B0604020202020204" pitchFamily="34" charset="0"/>
              </a:rPr>
              <a:t>Deming criteria</a:t>
            </a:r>
            <a:endParaRPr lang="en-US" sz="3200" dirty="0"/>
          </a:p>
        </p:txBody>
      </p:sp>
      <p:sp>
        <p:nvSpPr>
          <p:cNvPr id="6" name="Text Placeholder 5"/>
          <p:cNvSpPr>
            <a:spLocks noGrp="1"/>
          </p:cNvSpPr>
          <p:nvPr>
            <p:ph type="body" sz="quarter" idx="10"/>
          </p:nvPr>
        </p:nvSpPr>
        <p:spPr>
          <a:xfrm>
            <a:off x="997527" y="1069848"/>
            <a:ext cx="7597833" cy="5161808"/>
          </a:xfrm>
        </p:spPr>
        <p:txBody>
          <a:bodyPr>
            <a:noAutofit/>
          </a:bodyPr>
          <a:lstStyle/>
          <a:p>
            <a:pPr marL="457200" indent="-457200">
              <a:buAutoNum type="alphaUcPeriod"/>
            </a:pPr>
            <a:r>
              <a:rPr lang="en-US" sz="2000" dirty="0" smtClean="0">
                <a:latin typeface="Arial" panose="020B0604020202020204" pitchFamily="34" charset="0"/>
                <a:cs typeface="Arial" panose="020B0604020202020204" pitchFamily="34" charset="0"/>
              </a:rPr>
              <a:t>Establishment </a:t>
            </a:r>
            <a:r>
              <a:rPr lang="en-US" sz="2000" dirty="0">
                <a:latin typeface="Arial" panose="020B0604020202020204" pitchFamily="34" charset="0"/>
                <a:cs typeface="Arial" panose="020B0604020202020204" pitchFamily="34" charset="0"/>
              </a:rPr>
              <a:t>of business objectives and strategies and top management’s </a:t>
            </a:r>
            <a:r>
              <a:rPr lang="en-US" sz="2000" dirty="0" smtClean="0">
                <a:latin typeface="Arial" panose="020B0604020202020204" pitchFamily="34" charset="0"/>
                <a:cs typeface="Arial" panose="020B0604020202020204" pitchFamily="34" charset="0"/>
              </a:rPr>
              <a:t>leadership.</a:t>
            </a:r>
          </a:p>
          <a:p>
            <a:pPr marL="0" indent="0"/>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I  </a:t>
            </a:r>
            <a:r>
              <a:rPr lang="en-US" sz="1800" dirty="0">
                <a:latin typeface="Arial" panose="020B0604020202020204" pitchFamily="34" charset="0"/>
                <a:cs typeface="Arial" panose="020B0604020202020204" pitchFamily="34" charset="0"/>
              </a:rPr>
              <a:t>Establishment of proactive customer-oriented </a:t>
            </a:r>
            <a:r>
              <a:rPr lang="en-US" sz="1800" dirty="0" smtClean="0">
                <a:latin typeface="Arial" panose="020B0604020202020204" pitchFamily="34" charset="0"/>
                <a:cs typeface="Arial" panose="020B0604020202020204" pitchFamily="34" charset="0"/>
              </a:rPr>
              <a:t>business</a:t>
            </a:r>
          </a:p>
          <a:p>
            <a:pPr marL="0" indent="0"/>
            <a:r>
              <a:rPr lang="en-US" sz="1800" dirty="0" smtClean="0">
                <a:latin typeface="Arial" panose="020B0604020202020204" pitchFamily="34" charset="0"/>
                <a:cs typeface="Arial" panose="020B0604020202020204" pitchFamily="34" charset="0"/>
              </a:rPr>
              <a:t>		objectives and strategies.</a:t>
            </a:r>
          </a:p>
          <a:p>
            <a:pPr marL="0" indent="0"/>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II  </a:t>
            </a:r>
            <a:r>
              <a:rPr lang="en-US" sz="1800" dirty="0">
                <a:latin typeface="Arial" panose="020B0604020202020204" pitchFamily="34" charset="0"/>
                <a:cs typeface="Arial" panose="020B0604020202020204" pitchFamily="34" charset="0"/>
              </a:rPr>
              <a:t>Role of top management and its fulfillment.</a:t>
            </a:r>
          </a:p>
          <a:p>
            <a:endParaRPr lang="en-US" sz="1800" dirty="0">
              <a:latin typeface="Arial" panose="020B0604020202020204" pitchFamily="34" charset="0"/>
              <a:cs typeface="Arial" panose="020B0604020202020204" pitchFamily="34" charset="0"/>
            </a:endParaRPr>
          </a:p>
          <a:p>
            <a:pPr marL="457200" indent="-457200">
              <a:buAutoNum type="alphaUcPeriod" startAt="2"/>
            </a:pPr>
            <a:r>
              <a:rPr lang="en-US" sz="2000" dirty="0">
                <a:latin typeface="Arial" panose="020B0604020202020204" pitchFamily="34" charset="0"/>
                <a:cs typeface="Arial" panose="020B0604020202020204" pitchFamily="34" charset="0"/>
              </a:rPr>
              <a:t>Suitable utilization and implementation of TQM</a:t>
            </a:r>
            <a:r>
              <a:rPr lang="en-US" sz="2000" dirty="0" smtClean="0">
                <a:latin typeface="Arial" panose="020B0604020202020204" pitchFamily="34" charset="0"/>
                <a:cs typeface="Arial" panose="020B0604020202020204" pitchFamily="34" charset="0"/>
              </a:rPr>
              <a:t>.</a:t>
            </a:r>
          </a:p>
          <a:p>
            <a:r>
              <a:rPr lang="en-US" sz="1800" dirty="0" smtClean="0">
                <a:latin typeface="Arial" panose="020B0604020202020204" pitchFamily="34" charset="0"/>
                <a:cs typeface="Arial" panose="020B0604020202020204" pitchFamily="34" charset="0"/>
              </a:rPr>
              <a:t>			III  </a:t>
            </a:r>
            <a:r>
              <a:rPr lang="en-US" sz="1800" dirty="0">
                <a:latin typeface="Arial" panose="020B0604020202020204" pitchFamily="34" charset="0"/>
                <a:cs typeface="Arial" panose="020B0604020202020204" pitchFamily="34" charset="0"/>
              </a:rPr>
              <a:t>Suitable utilization and implementation of TQM for </a:t>
            </a:r>
            <a:r>
              <a:rPr lang="en-US" sz="1800" dirty="0" smtClean="0">
                <a:latin typeface="Arial" panose="020B0604020202020204" pitchFamily="34" charset="0"/>
                <a:cs typeface="Arial" panose="020B0604020202020204" pitchFamily="34" charset="0"/>
              </a:rPr>
              <a:t>the</a:t>
            </a:r>
          </a:p>
          <a:p>
            <a:r>
              <a:rPr lang="en-US" sz="1800" dirty="0" smtClean="0">
                <a:latin typeface="Arial" panose="020B0604020202020204" pitchFamily="34" charset="0"/>
                <a:cs typeface="Arial" panose="020B0604020202020204" pitchFamily="34" charset="0"/>
              </a:rPr>
              <a:t>			realization </a:t>
            </a:r>
            <a:r>
              <a:rPr lang="en-US" sz="1800" dirty="0">
                <a:latin typeface="Arial" panose="020B0604020202020204" pitchFamily="34" charset="0"/>
                <a:cs typeface="Arial" panose="020B0604020202020204" pitchFamily="34" charset="0"/>
              </a:rPr>
              <a:t>of business objectives and strategies</a:t>
            </a:r>
            <a:r>
              <a:rPr lang="en-US" sz="1800" dirty="0" smtClean="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(7 sub criteria items)</a:t>
            </a:r>
          </a:p>
          <a:p>
            <a:endParaRPr lang="en-US" sz="1800" dirty="0">
              <a:latin typeface="Arial" panose="020B0604020202020204" pitchFamily="34" charset="0"/>
              <a:cs typeface="Arial" panose="020B0604020202020204" pitchFamily="34" charset="0"/>
            </a:endParaRPr>
          </a:p>
          <a:p>
            <a:pPr marL="457200" indent="-457200">
              <a:buAutoNum type="alphaUcPeriod" startAt="3"/>
            </a:pPr>
            <a:r>
              <a:rPr lang="en-US" sz="2000" dirty="0" smtClean="0">
                <a:latin typeface="Arial" panose="020B0604020202020204" pitchFamily="34" charset="0"/>
                <a:cs typeface="Arial" panose="020B0604020202020204" pitchFamily="34" charset="0"/>
              </a:rPr>
              <a:t>Effects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TQM</a:t>
            </a:r>
          </a:p>
          <a:p>
            <a:pPr marL="0" indent="0"/>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IV  </a:t>
            </a:r>
            <a:r>
              <a:rPr lang="en-US" sz="1800" dirty="0">
                <a:latin typeface="Arial" panose="020B0604020202020204" pitchFamily="34" charset="0"/>
                <a:cs typeface="Arial" panose="020B0604020202020204" pitchFamily="34" charset="0"/>
              </a:rPr>
              <a:t>Effects obtained regarding business objectives </a:t>
            </a:r>
            <a:r>
              <a:rPr lang="en-US" sz="1800" dirty="0" smtClean="0">
                <a:latin typeface="Arial" panose="020B0604020202020204" pitchFamily="34" charset="0"/>
                <a:cs typeface="Arial" panose="020B0604020202020204" pitchFamily="34" charset="0"/>
              </a:rPr>
              <a:t>and</a:t>
            </a:r>
          </a:p>
          <a:p>
            <a:pPr marL="0" indent="0"/>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strategies </a:t>
            </a:r>
            <a:r>
              <a:rPr lang="en-US" sz="1800" dirty="0">
                <a:latin typeface="Arial" panose="020B0604020202020204" pitchFamily="34" charset="0"/>
                <a:cs typeface="Arial" panose="020B0604020202020204" pitchFamily="34" charset="0"/>
              </a:rPr>
              <a:t>through utilization and </a:t>
            </a:r>
            <a:r>
              <a:rPr lang="en-US" sz="1800" dirty="0" smtClean="0">
                <a:latin typeface="Arial" panose="020B0604020202020204" pitchFamily="34" charset="0"/>
                <a:cs typeface="Arial" panose="020B0604020202020204" pitchFamily="34" charset="0"/>
              </a:rPr>
              <a:t>implementation of </a:t>
            </a:r>
            <a:r>
              <a:rPr lang="en-US" sz="1800" dirty="0">
                <a:latin typeface="Arial" panose="020B0604020202020204" pitchFamily="34" charset="0"/>
                <a:cs typeface="Arial" panose="020B0604020202020204" pitchFamily="34" charset="0"/>
              </a:rPr>
              <a:t>TQM.</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990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3768" y="142619"/>
            <a:ext cx="7691592" cy="749808"/>
          </a:xfrm>
        </p:spPr>
        <p:txBody>
          <a:bodyPr>
            <a:normAutofit/>
          </a:bodyPr>
          <a:lstStyle/>
          <a:p>
            <a:r>
              <a:rPr lang="en-US" sz="3200" dirty="0" smtClean="0">
                <a:latin typeface="Arial" panose="020B0604020202020204" pitchFamily="34" charset="0"/>
                <a:cs typeface="Arial" panose="020B0604020202020204" pitchFamily="34" charset="0"/>
              </a:rPr>
              <a:t>Deming criteria example</a:t>
            </a:r>
            <a:endParaRPr lang="en-US" sz="3200" dirty="0"/>
          </a:p>
        </p:txBody>
      </p:sp>
      <p:sp>
        <p:nvSpPr>
          <p:cNvPr id="6" name="Text Placeholder 5"/>
          <p:cNvSpPr>
            <a:spLocks noGrp="1"/>
          </p:cNvSpPr>
          <p:nvPr>
            <p:ph type="body" sz="quarter" idx="10"/>
          </p:nvPr>
        </p:nvSpPr>
        <p:spPr>
          <a:xfrm>
            <a:off x="997527" y="777923"/>
            <a:ext cx="7597833" cy="5453734"/>
          </a:xfrm>
        </p:spPr>
        <p:txBody>
          <a:bodyPr>
            <a:noAutofit/>
          </a:bodyPr>
          <a:lstStyle/>
          <a:p>
            <a:pPr marL="457200" indent="-457200">
              <a:buAutoNum type="alphaUcPeriod" startAt="2"/>
            </a:pPr>
            <a:r>
              <a:rPr lang="en-US" sz="1800" dirty="0" smtClean="0">
                <a:latin typeface="Times New Roman" panose="02020603050405020304" pitchFamily="18" charset="0"/>
                <a:cs typeface="Times New Roman" panose="02020603050405020304" pitchFamily="18" charset="0"/>
              </a:rPr>
              <a:t>Suitable </a:t>
            </a:r>
            <a:r>
              <a:rPr lang="en-US" sz="1800" dirty="0">
                <a:latin typeface="Times New Roman" panose="02020603050405020304" pitchFamily="18" charset="0"/>
                <a:cs typeface="Times New Roman" panose="02020603050405020304" pitchFamily="18" charset="0"/>
              </a:rPr>
              <a:t>utilization and implementation of TQM.</a:t>
            </a:r>
          </a:p>
          <a:p>
            <a:r>
              <a:rPr lang="en-US" sz="1800" dirty="0">
                <a:latin typeface="Times New Roman" panose="02020603050405020304" pitchFamily="18" charset="0"/>
                <a:cs typeface="Times New Roman" panose="02020603050405020304" pitchFamily="18" charset="0"/>
              </a:rPr>
              <a:t>	III  Suitable utilization and implementation of TQM for the realization of business objectives and strategies.</a:t>
            </a:r>
          </a:p>
          <a:p>
            <a:r>
              <a:rPr lang="en-US" sz="1800" dirty="0">
                <a:latin typeface="Times New Roman" panose="02020603050405020304" pitchFamily="18" charset="0"/>
                <a:cs typeface="Times New Roman" panose="02020603050405020304" pitchFamily="18" charset="0"/>
              </a:rPr>
              <a:t>1.  Organizational deployment of business objectives and strategies.</a:t>
            </a:r>
          </a:p>
          <a:p>
            <a:r>
              <a:rPr lang="en-US" sz="1800" dirty="0">
                <a:latin typeface="Times New Roman" panose="02020603050405020304" pitchFamily="18" charset="0"/>
                <a:cs typeface="Times New Roman" panose="02020603050405020304" pitchFamily="18" charset="0"/>
              </a:rPr>
              <a:t>2.  Creation of new values based on understanding of customer and social needs and innovation of technology and business model.</a:t>
            </a:r>
          </a:p>
          <a:p>
            <a:r>
              <a:rPr lang="en-US" sz="1800" dirty="0">
                <a:latin typeface="Times New Roman" panose="02020603050405020304" pitchFamily="18" charset="0"/>
                <a:cs typeface="Times New Roman" panose="02020603050405020304" pitchFamily="18" charset="0"/>
              </a:rPr>
              <a:t>3.  Management and improvement of quality of products and services and/or work process.	</a:t>
            </a:r>
          </a:p>
          <a:p>
            <a:r>
              <a:rPr lang="en-US" sz="1800" dirty="0">
                <a:latin typeface="Times New Roman" panose="02020603050405020304" pitchFamily="18" charset="0"/>
                <a:cs typeface="Times New Roman" panose="02020603050405020304" pitchFamily="18" charset="0"/>
              </a:rPr>
              <a:t>4.  Establishment and operation of cross-functional management systems such as quality, quantity, delivery, cost, safety, environment, etc. across the supply chain.</a:t>
            </a:r>
          </a:p>
          <a:p>
            <a:r>
              <a:rPr lang="en-US" sz="1800" dirty="0" smtClean="0">
                <a:latin typeface="Times New Roman" panose="02020603050405020304" pitchFamily="18" charset="0"/>
                <a:cs typeface="Times New Roman" panose="02020603050405020304" pitchFamily="18" charset="0"/>
              </a:rPr>
              <a:t>5</a:t>
            </a:r>
            <a:r>
              <a:rPr lang="en-US" sz="1800" dirty="0">
                <a:latin typeface="Times New Roman" panose="02020603050405020304" pitchFamily="18" charset="0"/>
                <a:cs typeface="Times New Roman" panose="02020603050405020304" pitchFamily="18" charset="0"/>
              </a:rPr>
              <a:t>.  Collection and analysis of information and accumulation and utilization of knowledge.</a:t>
            </a:r>
          </a:p>
          <a:p>
            <a:r>
              <a:rPr lang="en-US" sz="1800" dirty="0">
                <a:latin typeface="Times New Roman" panose="02020603050405020304" pitchFamily="18" charset="0"/>
                <a:cs typeface="Times New Roman" panose="02020603050405020304" pitchFamily="18" charset="0"/>
              </a:rPr>
              <a:t>6.  Development and active utilization of human resource and organizational capability.</a:t>
            </a:r>
          </a:p>
          <a:p>
            <a:r>
              <a:rPr lang="en-US" sz="1800" dirty="0">
                <a:latin typeface="Times New Roman" panose="02020603050405020304" pitchFamily="18" charset="0"/>
                <a:cs typeface="Times New Roman" panose="02020603050405020304" pitchFamily="18" charset="0"/>
              </a:rPr>
              <a:t>7.  Initiatives for social responsibility of the organization.</a:t>
            </a: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86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972" y="320040"/>
            <a:ext cx="7755388" cy="749808"/>
          </a:xfrm>
        </p:spPr>
        <p:txBody>
          <a:bodyPr>
            <a:normAutofit fontScale="90000"/>
          </a:bodyPr>
          <a:lstStyle/>
          <a:p>
            <a:r>
              <a:rPr lang="en-US" sz="3600" dirty="0" smtClean="0"/>
              <a:t> </a:t>
            </a:r>
            <a:r>
              <a:rPr lang="en-US" sz="3600" dirty="0">
                <a:latin typeface="Arial" panose="020B0604020202020204" pitchFamily="34" charset="0"/>
                <a:cs typeface="Arial" panose="020B0604020202020204" pitchFamily="34" charset="0"/>
              </a:rPr>
              <a:t>Five Effects of Deming Prize</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3200" dirty="0"/>
          </a:p>
        </p:txBody>
      </p:sp>
      <p:sp>
        <p:nvSpPr>
          <p:cNvPr id="6" name="Text Placeholder 5"/>
          <p:cNvSpPr>
            <a:spLocks noGrp="1"/>
          </p:cNvSpPr>
          <p:nvPr>
            <p:ph type="body" sz="quarter" idx="10"/>
          </p:nvPr>
        </p:nvSpPr>
        <p:spPr>
          <a:xfrm>
            <a:off x="997527" y="890649"/>
            <a:ext cx="7597833" cy="5317256"/>
          </a:xfrm>
        </p:spPr>
        <p:txBody>
          <a:bodyPr>
            <a:noAutofit/>
          </a:bodyPr>
          <a:lstStyle/>
          <a:p>
            <a:endParaRPr lang="en-US" sz="2000" dirty="0">
              <a:latin typeface="Arial" panose="020B0604020202020204" pitchFamily="34" charset="0"/>
              <a:cs typeface="Arial" panose="020B0604020202020204" pitchFamily="34" charset="0"/>
            </a:endParaRPr>
          </a:p>
          <a:p>
            <a:pPr>
              <a:buAutoNum type="arabicPeriod"/>
            </a:pPr>
            <a:r>
              <a:rPr lang="en-US" sz="2000" dirty="0" smtClean="0">
                <a:latin typeface="Arial" panose="020B0604020202020204" pitchFamily="34" charset="0"/>
                <a:cs typeface="Arial" panose="020B0604020202020204" pitchFamily="34" charset="0"/>
              </a:rPr>
              <a:t>New </a:t>
            </a:r>
            <a:r>
              <a:rPr lang="en-US" sz="2000" dirty="0">
                <a:latin typeface="Arial" panose="020B0604020202020204" pitchFamily="34" charset="0"/>
                <a:cs typeface="Arial" panose="020B0604020202020204" pitchFamily="34" charset="0"/>
              </a:rPr>
              <a:t>product development and launch will be promoted TQM starts from </a:t>
            </a:r>
            <a:r>
              <a:rPr lang="en-US" sz="2000" dirty="0" smtClean="0">
                <a:latin typeface="Arial" panose="020B0604020202020204" pitchFamily="34" charset="0"/>
                <a:cs typeface="Arial" panose="020B0604020202020204" pitchFamily="34" charset="0"/>
              </a:rPr>
              <a:t>a market</a:t>
            </a:r>
            <a:r>
              <a:rPr lang="en-US" sz="2000" dirty="0">
                <a:latin typeface="Arial" panose="020B0604020202020204" pitchFamily="34" charset="0"/>
                <a:cs typeface="Arial" panose="020B0604020202020204" pitchFamily="34" charset="0"/>
              </a:rPr>
              <a:t>. </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2.  New </a:t>
            </a:r>
            <a:r>
              <a:rPr lang="en-US" sz="2000" dirty="0">
                <a:latin typeface="Arial" panose="020B0604020202020204" pitchFamily="34" charset="0"/>
                <a:cs typeface="Arial" panose="020B0604020202020204" pitchFamily="34" charset="0"/>
              </a:rPr>
              <a:t>technology can be obtained Facing technical difficulties is part of </a:t>
            </a:r>
            <a:r>
              <a:rPr lang="en-US" sz="2000" dirty="0" smtClean="0">
                <a:latin typeface="Arial" panose="020B0604020202020204" pitchFamily="34" charset="0"/>
                <a:cs typeface="Arial" panose="020B0604020202020204" pitchFamily="34" charset="0"/>
              </a:rPr>
              <a:t>new product </a:t>
            </a:r>
            <a:r>
              <a:rPr lang="en-US" sz="2000" dirty="0">
                <a:latin typeface="Arial" panose="020B0604020202020204" pitchFamily="34" charset="0"/>
                <a:cs typeface="Arial" panose="020B0604020202020204" pitchFamily="34" charset="0"/>
              </a:rPr>
              <a:t>development. </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Sales target will be achieved continuously.</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Become capable of following a policy and fulfilling an objective.</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 Organization's functionality will be enhanced.</a:t>
            </a:r>
          </a:p>
        </p:txBody>
      </p:sp>
    </p:spTree>
    <p:extLst>
      <p:ext uri="{BB962C8B-B14F-4D97-AF65-F5344CB8AC3E}">
        <p14:creationId xmlns:p14="http://schemas.microsoft.com/office/powerpoint/2010/main" val="3502159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8784" y="320040"/>
            <a:ext cx="7336576" cy="749808"/>
          </a:xfrm>
        </p:spPr>
        <p:txBody>
          <a:bodyPr>
            <a:normAutofit/>
          </a:bodyPr>
          <a:lstStyle/>
          <a:p>
            <a:r>
              <a:rPr lang="en-US" sz="3200" dirty="0">
                <a:latin typeface="Arial" panose="020B0604020202020204" pitchFamily="34" charset="0"/>
                <a:cs typeface="Arial" panose="020B0604020202020204" pitchFamily="34" charset="0"/>
              </a:rPr>
              <a:t>Baldrige Excellence Framework</a:t>
            </a:r>
          </a:p>
        </p:txBody>
      </p:sp>
      <p:sp>
        <p:nvSpPr>
          <p:cNvPr id="6" name="Text Placeholder 5"/>
          <p:cNvSpPr>
            <a:spLocks noGrp="1"/>
          </p:cNvSpPr>
          <p:nvPr>
            <p:ph type="body" sz="quarter" idx="10"/>
          </p:nvPr>
        </p:nvSpPr>
        <p:spPr>
          <a:xfrm>
            <a:off x="1355924" y="1257953"/>
            <a:ext cx="5879592" cy="4949952"/>
          </a:xfrm>
        </p:spPr>
        <p:txBody>
          <a:bodyPr>
            <a:noAutofit/>
          </a:bodyPr>
          <a:lstStyle/>
          <a:p>
            <a:r>
              <a:rPr lang="en-US" sz="2400" dirty="0">
                <a:latin typeface="Arial" panose="020B0604020202020204" pitchFamily="34" charset="0"/>
                <a:cs typeface="Arial" panose="020B0604020202020204" pitchFamily="34" charset="0"/>
              </a:rPr>
              <a:t>The Baldrige Performance Excellence Program</a:t>
            </a:r>
          </a:p>
          <a:p>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National and state level programs in the US.</a:t>
            </a:r>
          </a:p>
          <a:p>
            <a:r>
              <a:rPr lang="en-US" sz="2000" dirty="0">
                <a:latin typeface="Arial" panose="020B0604020202020204" pitchFamily="34" charset="0"/>
                <a:cs typeface="Arial" panose="020B0604020202020204" pitchFamily="34" charset="0"/>
              </a:rPr>
              <a:t>	Framework used in more than 30 countries and basis </a:t>
            </a:r>
            <a:r>
              <a:rPr lang="en-US" sz="2000" dirty="0" smtClean="0">
                <a:latin typeface="Arial" panose="020B0604020202020204" pitchFamily="34" charset="0"/>
                <a:cs typeface="Arial" panose="020B0604020202020204" pitchFamily="34" charset="0"/>
              </a:rPr>
              <a:t>for over </a:t>
            </a:r>
            <a:r>
              <a:rPr lang="en-US" sz="2000" dirty="0">
                <a:latin typeface="Arial" panose="020B0604020202020204" pitchFamily="34" charset="0"/>
                <a:cs typeface="Arial" panose="020B0604020202020204" pitchFamily="34" charset="0"/>
              </a:rPr>
              <a:t>70 business, quality and excellence models.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784" y="3888125"/>
            <a:ext cx="5578432" cy="247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777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7" y="320040"/>
            <a:ext cx="7752211" cy="749808"/>
          </a:xfrm>
        </p:spPr>
        <p:txBody>
          <a:bodyPr>
            <a:normAutofit/>
          </a:bodyPr>
          <a:lstStyle/>
          <a:p>
            <a:r>
              <a:rPr lang="en-US" sz="3200" dirty="0">
                <a:latin typeface="Arial" panose="020B0604020202020204" pitchFamily="34" charset="0"/>
                <a:cs typeface="Arial" panose="020B0604020202020204" pitchFamily="34" charset="0"/>
              </a:rPr>
              <a:t>History</a:t>
            </a:r>
          </a:p>
        </p:txBody>
      </p:sp>
      <p:sp>
        <p:nvSpPr>
          <p:cNvPr id="6" name="Text Placeholder 5"/>
          <p:cNvSpPr>
            <a:spLocks noGrp="1"/>
          </p:cNvSpPr>
          <p:nvPr>
            <p:ph type="body" sz="quarter" idx="10"/>
          </p:nvPr>
        </p:nvSpPr>
        <p:spPr>
          <a:xfrm>
            <a:off x="997527" y="914400"/>
            <a:ext cx="7597833" cy="5293505"/>
          </a:xfrm>
        </p:spPr>
        <p:txBody>
          <a:bodyPr>
            <a:noAutofit/>
          </a:bodyPr>
          <a:lstStyle/>
          <a:p>
            <a:r>
              <a:rPr lang="en-US" sz="2000" dirty="0">
                <a:latin typeface="Arial" panose="020B0604020202020204" pitchFamily="34" charset="0"/>
                <a:cs typeface="Arial" panose="020B0604020202020204" pitchFamily="34" charset="0"/>
              </a:rPr>
              <a:t>US renewed interest in quality in 1980’s.  TQM still prevalent.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TV broadcast, “If Japan Can... Why Can't We?” (June, 24</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1980,</a:t>
            </a:r>
          </a:p>
          <a:p>
            <a:r>
              <a:rPr lang="en-US" sz="2000" dirty="0" smtClean="0">
                <a:latin typeface="Arial" panose="020B0604020202020204" pitchFamily="34" charset="0"/>
                <a:cs typeface="Arial" panose="020B0604020202020204" pitchFamily="34" charset="0"/>
              </a:rPr>
              <a:t>NBC</a:t>
            </a:r>
            <a:r>
              <a:rPr lang="en-US" sz="2000" dirty="0">
                <a:latin typeface="Arial" panose="020B0604020202020204" pitchFamily="34" charset="0"/>
                <a:cs typeface="Arial" panose="020B0604020202020204" pitchFamily="34" charset="0"/>
              </a:rPr>
              <a:t>).  Introduces Deming’s methods and begins a </a:t>
            </a:r>
            <a:r>
              <a:rPr lang="en-US" sz="2000" dirty="0" smtClean="0">
                <a:latin typeface="Arial" panose="020B0604020202020204" pitchFamily="34" charset="0"/>
                <a:cs typeface="Arial" panose="020B0604020202020204" pitchFamily="34" charset="0"/>
              </a:rPr>
              <a:t>Quality</a:t>
            </a:r>
          </a:p>
          <a:p>
            <a:r>
              <a:rPr lang="en-US" sz="2000" dirty="0" smtClean="0">
                <a:latin typeface="Arial" panose="020B0604020202020204" pitchFamily="34" charset="0"/>
                <a:cs typeface="Arial" panose="020B0604020202020204" pitchFamily="34" charset="0"/>
              </a:rPr>
              <a:t>Revolution</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Malcolm Baldrige National Quality Improvement Act of </a:t>
            </a:r>
            <a:r>
              <a:rPr lang="en-US" sz="2000" dirty="0" smtClean="0">
                <a:latin typeface="Arial" panose="020B0604020202020204" pitchFamily="34" charset="0"/>
                <a:cs typeface="Arial" panose="020B0604020202020204" pitchFamily="34" charset="0"/>
              </a:rPr>
              <a:t>1987,</a:t>
            </a:r>
          </a:p>
          <a:p>
            <a:r>
              <a:rPr lang="en-US" sz="2000" dirty="0" smtClean="0">
                <a:latin typeface="Arial" panose="020B0604020202020204" pitchFamily="34" charset="0"/>
                <a:cs typeface="Arial" panose="020B0604020202020204" pitchFamily="34" charset="0"/>
              </a:rPr>
              <a:t>signed </a:t>
            </a:r>
            <a:r>
              <a:rPr lang="en-US" sz="2000" dirty="0">
                <a:latin typeface="Arial" panose="020B0604020202020204" pitchFamily="34" charset="0"/>
                <a:cs typeface="Arial" panose="020B0604020202020204" pitchFamily="34" charset="0"/>
              </a:rPr>
              <a:t>into law on August 20, 1987.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Framework and scoring developed by </a:t>
            </a:r>
          </a:p>
          <a:p>
            <a:r>
              <a:rPr lang="en-US" sz="2000" dirty="0">
                <a:latin typeface="Arial" panose="020B0604020202020204" pitchFamily="34" charset="0"/>
                <a:cs typeface="Arial" panose="020B0604020202020204" pitchFamily="34" charset="0"/>
              </a:rPr>
              <a:t>APQC and National Productivity </a:t>
            </a:r>
          </a:p>
          <a:p>
            <a:r>
              <a:rPr lang="en-US" sz="2000" dirty="0">
                <a:latin typeface="Arial" panose="020B0604020202020204" pitchFamily="34" charset="0"/>
                <a:cs typeface="Arial" panose="020B0604020202020204" pitchFamily="34" charset="0"/>
              </a:rPr>
              <a:t>Advisory Committee.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Howard Malcom Baldrige Jr., was US Secretary of Commerce.  </a:t>
            </a:r>
          </a:p>
        </p:txBody>
      </p:sp>
    </p:spTree>
    <p:extLst>
      <p:ext uri="{BB962C8B-B14F-4D97-AF65-F5344CB8AC3E}">
        <p14:creationId xmlns:p14="http://schemas.microsoft.com/office/powerpoint/2010/main" val="2999001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1" y="320040"/>
            <a:ext cx="7609707" cy="749808"/>
          </a:xfrm>
        </p:spPr>
        <p:txBody>
          <a:bodyPr>
            <a:normAutofit/>
          </a:bodyPr>
          <a:lstStyle/>
          <a:p>
            <a:r>
              <a:rPr lang="en-US" sz="3200" dirty="0" smtClean="0">
                <a:latin typeface="Arial" panose="020B0604020202020204" pitchFamily="34" charset="0"/>
                <a:cs typeface="Arial" panose="020B0604020202020204" pitchFamily="34" charset="0"/>
              </a:rPr>
              <a:t>Award background and criteria</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1069848"/>
            <a:ext cx="7517080" cy="5138057"/>
          </a:xfrm>
        </p:spPr>
        <p:txBody>
          <a:bodyPr>
            <a:noAutofit/>
          </a:bodyPr>
          <a:lstStyle/>
          <a:p>
            <a:r>
              <a:rPr lang="en-US" sz="1600" dirty="0" smtClean="0">
                <a:latin typeface="Arial" panose="020B0604020202020204" pitchFamily="34" charset="0"/>
                <a:cs typeface="Arial" panose="020B0604020202020204" pitchFamily="34" charset="0"/>
              </a:rPr>
              <a:t>Award </a:t>
            </a:r>
            <a:r>
              <a:rPr lang="en-US" sz="1600" dirty="0">
                <a:latin typeface="Arial" panose="020B0604020202020204" pitchFamily="34" charset="0"/>
                <a:cs typeface="Arial" panose="020B0604020202020204" pitchFamily="34" charset="0"/>
              </a:rPr>
              <a:t>Categories:  Manufacturing, Education, Health Care, Non Profit, </a:t>
            </a:r>
            <a:r>
              <a:rPr lang="en-US" sz="1600" dirty="0" smtClean="0">
                <a:latin typeface="Arial" panose="020B0604020202020204" pitchFamily="34" charset="0"/>
                <a:cs typeface="Arial" panose="020B0604020202020204" pitchFamily="34" charset="0"/>
              </a:rPr>
              <a:t>Service</a:t>
            </a:r>
          </a:p>
          <a:p>
            <a:r>
              <a:rPr lang="en-US" sz="1600" dirty="0" smtClean="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Small Business (&lt; 500).</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3 Criteria versions:  Business, Health Care and Education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National Award is Best of the Best competition</a:t>
            </a:r>
            <a:r>
              <a:rPr lang="en-US" sz="1600" dirty="0" smtClean="0">
                <a:latin typeface="Arial" panose="020B0604020202020204" pitchFamily="34" charset="0"/>
                <a:cs typeface="Arial" panose="020B0604020202020204" pitchFamily="34" charset="0"/>
              </a:rPr>
              <a:t>.  </a:t>
            </a:r>
          </a:p>
          <a:p>
            <a:r>
              <a:rPr lang="en-US" sz="1600" dirty="0" smtClean="0">
                <a:latin typeface="Arial" panose="020B0604020202020204" pitchFamily="34" charset="0"/>
                <a:cs typeface="Arial" panose="020B0604020202020204" pitchFamily="34" charset="0"/>
              </a:rPr>
              <a:t>State </a:t>
            </a:r>
            <a:r>
              <a:rPr lang="en-US" sz="1600" dirty="0">
                <a:latin typeface="Arial" panose="020B0604020202020204" pitchFamily="34" charset="0"/>
                <a:cs typeface="Arial" panose="020B0604020202020204" pitchFamily="34" charset="0"/>
              </a:rPr>
              <a:t>level programs are </a:t>
            </a:r>
            <a:r>
              <a:rPr lang="en-US" sz="1600" dirty="0" smtClean="0">
                <a:latin typeface="Arial" panose="020B0604020202020204" pitchFamily="34" charset="0"/>
                <a:cs typeface="Arial" panose="020B0604020202020204" pitchFamily="34" charset="0"/>
              </a:rPr>
              <a:t>most often developmental </a:t>
            </a:r>
            <a:r>
              <a:rPr lang="en-US" sz="1600" dirty="0">
                <a:latin typeface="Arial" panose="020B0604020202020204" pitchFamily="34" charset="0"/>
                <a:cs typeface="Arial" panose="020B0604020202020204" pitchFamily="34" charset="0"/>
              </a:rPr>
              <a:t>based and have </a:t>
            </a:r>
            <a:r>
              <a:rPr lang="en-US" sz="1600" dirty="0" smtClean="0">
                <a:latin typeface="Arial" panose="020B0604020202020204" pitchFamily="34" charset="0"/>
                <a:cs typeface="Arial" panose="020B0604020202020204" pitchFamily="34" charset="0"/>
              </a:rPr>
              <a:t>tiered</a:t>
            </a:r>
          </a:p>
          <a:p>
            <a:r>
              <a:rPr lang="en-US" sz="1600" dirty="0" smtClean="0">
                <a:latin typeface="Arial" panose="020B0604020202020204" pitchFamily="34" charset="0"/>
                <a:cs typeface="Arial" panose="020B0604020202020204" pitchFamily="34" charset="0"/>
              </a:rPr>
              <a:t>Awards (step programs).</a:t>
            </a:r>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Criteria</a:t>
            </a:r>
            <a:endParaRPr lang="en-US" sz="20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Organizational Profile: (snapshot of organization)</a:t>
            </a:r>
          </a:p>
          <a:p>
            <a:r>
              <a:rPr lang="en-US" sz="1600" dirty="0">
                <a:latin typeface="Arial" panose="020B0604020202020204" pitchFamily="34" charset="0"/>
                <a:cs typeface="Arial" panose="020B0604020202020204" pitchFamily="34" charset="0"/>
              </a:rPr>
              <a:t>P1.  Organizational </a:t>
            </a:r>
            <a:r>
              <a:rPr lang="en-US" sz="1600" dirty="0" smtClean="0">
                <a:latin typeface="Arial" panose="020B0604020202020204" pitchFamily="34" charset="0"/>
                <a:cs typeface="Arial" panose="020B0604020202020204" pitchFamily="34" charset="0"/>
              </a:rPr>
              <a:t>Description </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(Environment and Relationships)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P2.  Organizational </a:t>
            </a:r>
            <a:r>
              <a:rPr lang="en-US" sz="1600" dirty="0" smtClean="0">
                <a:latin typeface="Arial" panose="020B0604020202020204" pitchFamily="34" charset="0"/>
                <a:cs typeface="Arial" panose="020B0604020202020204" pitchFamily="34" charset="0"/>
              </a:rPr>
              <a:t>Situation </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(Competitive Environment, Strategic Context and Performance </a:t>
            </a:r>
            <a:r>
              <a:rPr lang="en-US" sz="1600" dirty="0">
                <a:latin typeface="Arial" panose="020B0604020202020204" pitchFamily="34" charset="0"/>
                <a:cs typeface="Arial" panose="020B0604020202020204" pitchFamily="34" charset="0"/>
              </a:rPr>
              <a:t>Improvement </a:t>
            </a:r>
            <a:r>
              <a:rPr lang="en-US" sz="1600" dirty="0" smtClean="0">
                <a:latin typeface="Arial" panose="020B0604020202020204" pitchFamily="34" charset="0"/>
                <a:cs typeface="Arial" panose="020B0604020202020204" pitchFamily="34" charset="0"/>
              </a:rPr>
              <a:t>System)</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966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3776" y="320040"/>
            <a:ext cx="7621583" cy="749808"/>
          </a:xfrm>
        </p:spPr>
        <p:txBody>
          <a:bodyPr>
            <a:normAutofit fontScale="90000"/>
          </a:bodyPr>
          <a:lstStyle/>
          <a:p>
            <a:r>
              <a:rPr lang="en-US" sz="3600" dirty="0">
                <a:latin typeface="Arial" panose="020B0604020202020204" pitchFamily="34" charset="0"/>
                <a:cs typeface="Arial" panose="020B0604020202020204" pitchFamily="34" charset="0"/>
              </a:rPr>
              <a:t>Process </a:t>
            </a:r>
            <a:r>
              <a:rPr lang="en-US" sz="3600" dirty="0" smtClean="0">
                <a:latin typeface="Arial" panose="020B0604020202020204" pitchFamily="34" charset="0"/>
                <a:cs typeface="Arial" panose="020B0604020202020204" pitchFamily="34" charset="0"/>
              </a:rPr>
              <a:t>categories</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smtClean="0"/>
              <a:t> </a:t>
            </a:r>
            <a:endParaRPr lang="en-US" sz="3200" dirty="0"/>
          </a:p>
        </p:txBody>
      </p:sp>
      <p:sp>
        <p:nvSpPr>
          <p:cNvPr id="6" name="Text Placeholder 5"/>
          <p:cNvSpPr>
            <a:spLocks noGrp="1"/>
          </p:cNvSpPr>
          <p:nvPr>
            <p:ph type="body" sz="quarter" idx="10"/>
          </p:nvPr>
        </p:nvSpPr>
        <p:spPr>
          <a:xfrm>
            <a:off x="973777" y="985652"/>
            <a:ext cx="7433953" cy="5341006"/>
          </a:xfrm>
        </p:spPr>
        <p:txBody>
          <a:bodyPr>
            <a:noAutofit/>
          </a:bodyPr>
          <a:lstStyle/>
          <a:p>
            <a:endParaRPr lang="en-US" sz="2400" dirty="0">
              <a:latin typeface="Arial" panose="020B0604020202020204" pitchFamily="34" charset="0"/>
              <a:cs typeface="Arial" panose="020B0604020202020204" pitchFamily="34" charset="0"/>
            </a:endParaRPr>
          </a:p>
          <a:p>
            <a:pPr marL="514350" indent="-514350">
              <a:buAutoNum type="arabicPeriod"/>
            </a:pPr>
            <a:r>
              <a:rPr lang="en-US" sz="2000" dirty="0" smtClean="0">
                <a:latin typeface="Arial" panose="020B0604020202020204" pitchFamily="34" charset="0"/>
                <a:cs typeface="Arial" panose="020B0604020202020204" pitchFamily="34" charset="0"/>
              </a:rPr>
              <a:t>Leadership</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1.1.  Senior Leadership</a:t>
            </a:r>
          </a:p>
          <a:p>
            <a:r>
              <a:rPr lang="en-US" sz="2000" dirty="0">
                <a:latin typeface="Arial" panose="020B0604020202020204" pitchFamily="34" charset="0"/>
                <a:cs typeface="Arial" panose="020B0604020202020204" pitchFamily="34" charset="0"/>
              </a:rPr>
              <a:t>1.2.  Governance and Societal Responsibilities</a:t>
            </a:r>
          </a:p>
          <a:p>
            <a:endParaRPr lang="en-US" sz="2000" dirty="0">
              <a:latin typeface="Arial" panose="020B0604020202020204" pitchFamily="34" charset="0"/>
              <a:cs typeface="Arial" panose="020B0604020202020204" pitchFamily="34" charset="0"/>
            </a:endParaRPr>
          </a:p>
          <a:p>
            <a:pPr marL="514350" indent="-514350">
              <a:buAutoNum type="arabicPeriod" startAt="2"/>
            </a:pPr>
            <a:r>
              <a:rPr lang="en-US" sz="2000" dirty="0">
                <a:latin typeface="Arial" panose="020B0604020202020204" pitchFamily="34" charset="0"/>
                <a:cs typeface="Arial" panose="020B0604020202020204" pitchFamily="34" charset="0"/>
              </a:rPr>
              <a:t>Strategy</a:t>
            </a:r>
          </a:p>
          <a:p>
            <a:r>
              <a:rPr lang="en-US" sz="2000" dirty="0">
                <a:latin typeface="Arial" panose="020B0604020202020204" pitchFamily="34" charset="0"/>
                <a:cs typeface="Arial" panose="020B0604020202020204" pitchFamily="34" charset="0"/>
              </a:rPr>
              <a:t>2.1.  Strategy Development</a:t>
            </a:r>
          </a:p>
          <a:p>
            <a:r>
              <a:rPr lang="en-US" sz="2000" dirty="0">
                <a:latin typeface="Arial" panose="020B0604020202020204" pitchFamily="34" charset="0"/>
                <a:cs typeface="Arial" panose="020B0604020202020204" pitchFamily="34" charset="0"/>
              </a:rPr>
              <a:t>2.2.  Strategy Implementation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  Customer Focus</a:t>
            </a:r>
          </a:p>
          <a:p>
            <a:r>
              <a:rPr lang="en-US" sz="2000" dirty="0">
                <a:latin typeface="Arial" panose="020B0604020202020204" pitchFamily="34" charset="0"/>
                <a:cs typeface="Arial" panose="020B0604020202020204" pitchFamily="34" charset="0"/>
              </a:rPr>
              <a:t>3.1.  Voice of the Customer</a:t>
            </a:r>
          </a:p>
          <a:p>
            <a:r>
              <a:rPr lang="en-US" sz="2000" dirty="0">
                <a:latin typeface="Arial" panose="020B0604020202020204" pitchFamily="34" charset="0"/>
                <a:cs typeface="Arial" panose="020B0604020202020204" pitchFamily="34" charset="0"/>
              </a:rPr>
              <a:t>3.2.  Customer Engagement</a:t>
            </a:r>
          </a:p>
        </p:txBody>
      </p:sp>
      <p:pic>
        <p:nvPicPr>
          <p:cNvPr id="4" name="Picture 2" descr="C:\Users\Shawn Flynn\Desktop\Ex Frameworks Presentation\Ex Photos\Bald Aw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408" y="2819400"/>
            <a:ext cx="2286000" cy="305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618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6" y="320040"/>
            <a:ext cx="7597833" cy="749808"/>
          </a:xfrm>
        </p:spPr>
        <p:txBody>
          <a:bodyPr>
            <a:normAutofit/>
          </a:bodyPr>
          <a:lstStyle/>
          <a:p>
            <a:r>
              <a:rPr lang="en-US" sz="3200" dirty="0">
                <a:latin typeface="Arial" panose="020B0604020202020204" pitchFamily="34" charset="0"/>
                <a:cs typeface="Arial" panose="020B0604020202020204" pitchFamily="34" charset="0"/>
              </a:rPr>
              <a:t>Process </a:t>
            </a:r>
            <a:r>
              <a:rPr lang="en-US" sz="3200" dirty="0" smtClean="0">
                <a:latin typeface="Arial" panose="020B0604020202020204" pitchFamily="34" charset="0"/>
                <a:cs typeface="Arial" panose="020B0604020202020204" pitchFamily="34" charset="0"/>
              </a:rPr>
              <a:t>categories</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97527" y="1069848"/>
            <a:ext cx="7457704" cy="5138057"/>
          </a:xfrm>
        </p:spPr>
        <p:txBody>
          <a:bodyPr>
            <a:noAutofit/>
          </a:bodyPr>
          <a:lstStyle/>
          <a:p>
            <a:pPr marL="457200" indent="-457200">
              <a:buAutoNum type="arabicPeriod" startAt="4"/>
            </a:pPr>
            <a:r>
              <a:rPr lang="en-US" sz="2000" dirty="0" smtClean="0">
                <a:latin typeface="Arial" panose="020B0604020202020204" pitchFamily="34" charset="0"/>
                <a:cs typeface="Arial" panose="020B0604020202020204" pitchFamily="34" charset="0"/>
              </a:rPr>
              <a:t>Measurement</a:t>
            </a:r>
            <a:r>
              <a:rPr lang="en-US" sz="2000" dirty="0">
                <a:latin typeface="Arial" panose="020B0604020202020204" pitchFamily="34" charset="0"/>
                <a:cs typeface="Arial" panose="020B0604020202020204" pitchFamily="34" charset="0"/>
              </a:rPr>
              <a:t>, Analysis and Improvement of </a:t>
            </a:r>
            <a:r>
              <a:rPr lang="en-US" sz="2000" dirty="0" smtClean="0">
                <a:latin typeface="Arial" panose="020B0604020202020204" pitchFamily="34" charset="0"/>
                <a:cs typeface="Arial" panose="020B0604020202020204" pitchFamily="34" charset="0"/>
              </a:rPr>
              <a:t>Knowledge</a:t>
            </a:r>
          </a:p>
          <a:p>
            <a:pPr marL="0" indent="0"/>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Management</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4.1. Measurement, Analysis and Improvement of </a:t>
            </a:r>
            <a:r>
              <a:rPr lang="en-US" sz="2000" dirty="0" smtClean="0">
                <a:latin typeface="Arial" panose="020B0604020202020204" pitchFamily="34" charset="0"/>
                <a:cs typeface="Arial" panose="020B0604020202020204" pitchFamily="34" charset="0"/>
              </a:rPr>
              <a:t>Organizational</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Performance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4.2.  Information and Knowledge Management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5.  Workforce </a:t>
            </a:r>
            <a:r>
              <a:rPr lang="en-US" sz="2000" dirty="0">
                <a:latin typeface="Arial" panose="020B0604020202020204" pitchFamily="34" charset="0"/>
                <a:cs typeface="Arial" panose="020B0604020202020204" pitchFamily="34" charset="0"/>
              </a:rPr>
              <a:t>Focus</a:t>
            </a:r>
          </a:p>
          <a:p>
            <a:r>
              <a:rPr lang="en-US" sz="2000" dirty="0">
                <a:latin typeface="Arial" panose="020B0604020202020204" pitchFamily="34" charset="0"/>
                <a:cs typeface="Arial" panose="020B0604020202020204" pitchFamily="34" charset="0"/>
              </a:rPr>
              <a:t>5.1.  Workforce </a:t>
            </a:r>
            <a:r>
              <a:rPr lang="en-US" sz="2000" dirty="0" smtClean="0">
                <a:latin typeface="Arial" panose="020B0604020202020204" pitchFamily="34" charset="0"/>
                <a:cs typeface="Arial" panose="020B0604020202020204" pitchFamily="34" charset="0"/>
              </a:rPr>
              <a:t>Environment</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5.2.  Workforce Engagement</a:t>
            </a:r>
          </a:p>
          <a:p>
            <a:endParaRPr lang="en-US" sz="2000" dirty="0">
              <a:latin typeface="Arial" panose="020B0604020202020204" pitchFamily="34" charset="0"/>
              <a:cs typeface="Arial" panose="020B0604020202020204" pitchFamily="34" charset="0"/>
            </a:endParaRPr>
          </a:p>
          <a:p>
            <a:pPr marL="514350" indent="-514350">
              <a:buAutoNum type="arabicPeriod" startAt="6"/>
            </a:pPr>
            <a:r>
              <a:rPr lang="en-US" sz="2000" dirty="0">
                <a:latin typeface="Arial" panose="020B0604020202020204" pitchFamily="34" charset="0"/>
                <a:cs typeface="Arial" panose="020B0604020202020204" pitchFamily="34" charset="0"/>
              </a:rPr>
              <a:t>Operations Focus</a:t>
            </a:r>
          </a:p>
          <a:p>
            <a:r>
              <a:rPr lang="en-US" sz="2000" dirty="0">
                <a:latin typeface="Arial" panose="020B0604020202020204" pitchFamily="34" charset="0"/>
                <a:cs typeface="Arial" panose="020B0604020202020204" pitchFamily="34" charset="0"/>
              </a:rPr>
              <a:t>6.1.  Work Processes</a:t>
            </a:r>
          </a:p>
          <a:p>
            <a:r>
              <a:rPr lang="en-US" sz="2000" dirty="0">
                <a:latin typeface="Arial" panose="020B0604020202020204" pitchFamily="34" charset="0"/>
                <a:cs typeface="Arial" panose="020B0604020202020204" pitchFamily="34" charset="0"/>
              </a:rPr>
              <a:t>6.2.  Operational Effectiveness</a:t>
            </a:r>
          </a:p>
        </p:txBody>
      </p:sp>
    </p:spTree>
    <p:extLst>
      <p:ext uri="{BB962C8B-B14F-4D97-AF65-F5344CB8AC3E}">
        <p14:creationId xmlns:p14="http://schemas.microsoft.com/office/powerpoint/2010/main" val="2778083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142" y="320040"/>
            <a:ext cx="7942217" cy="749808"/>
          </a:xfrm>
        </p:spPr>
        <p:txBody>
          <a:bodyPr>
            <a:noAutofit/>
          </a:bodyPr>
          <a:lstStyle/>
          <a:p>
            <a:r>
              <a:rPr lang="en-US" sz="2800" dirty="0" smtClean="0"/>
              <a:t>Introduction and History-What is Excellence?</a:t>
            </a:r>
            <a:endParaRPr lang="en-US" sz="2800" dirty="0"/>
          </a:p>
        </p:txBody>
      </p:sp>
      <p:sp>
        <p:nvSpPr>
          <p:cNvPr id="6" name="Text Placeholder 5"/>
          <p:cNvSpPr>
            <a:spLocks noGrp="1"/>
          </p:cNvSpPr>
          <p:nvPr>
            <p:ph type="body" sz="quarter" idx="10"/>
          </p:nvPr>
        </p:nvSpPr>
        <p:spPr>
          <a:xfrm>
            <a:off x="653143" y="950026"/>
            <a:ext cx="7196447" cy="4916384"/>
          </a:xfrm>
        </p:spPr>
        <p:txBody>
          <a:bodyPr>
            <a:normAutofit fontScale="25000" lnSpcReduction="20000"/>
          </a:bodyPr>
          <a:lstStyle/>
          <a:p>
            <a:r>
              <a:rPr lang="en-US" sz="2800" dirty="0" smtClean="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Origins:  Latin and Middle English from “</a:t>
            </a:r>
            <a:r>
              <a:rPr lang="en-US" sz="6400" dirty="0" err="1" smtClean="0">
                <a:latin typeface="Arial" panose="020B0604020202020204" pitchFamily="34" charset="0"/>
                <a:cs typeface="Arial" panose="020B0604020202020204" pitchFamily="34" charset="0"/>
              </a:rPr>
              <a:t>excellere</a:t>
            </a:r>
            <a:r>
              <a:rPr lang="en-US" sz="6400" dirty="0" smtClean="0">
                <a:latin typeface="Arial" panose="020B0604020202020204" pitchFamily="34" charset="0"/>
                <a:cs typeface="Arial" panose="020B0604020202020204" pitchFamily="34" charset="0"/>
              </a:rPr>
              <a:t>” or Greek “</a:t>
            </a:r>
            <a:r>
              <a:rPr lang="en-US" sz="6400" dirty="0" err="1" smtClean="0">
                <a:latin typeface="Arial" panose="020B0604020202020204" pitchFamily="34" charset="0"/>
                <a:cs typeface="Arial" panose="020B0604020202020204" pitchFamily="34" charset="0"/>
              </a:rPr>
              <a:t>arete</a:t>
            </a:r>
            <a:r>
              <a:rPr lang="en-US" sz="6400" dirty="0" smtClean="0">
                <a:latin typeface="Arial" panose="020B0604020202020204" pitchFamily="34" charset="0"/>
                <a:cs typeface="Arial" panose="020B0604020202020204" pitchFamily="34" charset="0"/>
              </a:rPr>
              <a:t>”. </a:t>
            </a:r>
          </a:p>
          <a:p>
            <a:endParaRPr lang="en-US" sz="6400" dirty="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	A comprehensive and simple definition:</a:t>
            </a:r>
          </a:p>
          <a:p>
            <a:r>
              <a:rPr lang="en-US" sz="6400" dirty="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A quality or state of being that surpasses expectations.</a:t>
            </a:r>
          </a:p>
          <a:p>
            <a:r>
              <a:rPr lang="en-US" sz="6400" dirty="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	Exhibiting (high) performance, talent or skill beyond the ‘normal’ range.  </a:t>
            </a:r>
          </a:p>
          <a:p>
            <a:endParaRPr lang="en-US" sz="6400" dirty="0" smtClean="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Quotes:</a:t>
            </a:r>
            <a:endParaRPr lang="en-US" sz="6400"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“We are what we repeatedly do.  Excellence then, is not an act, but a habit.”  </a:t>
            </a:r>
            <a:endParaRPr lang="en-US" sz="6400" dirty="0" smtClean="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	-Will Durant</a:t>
            </a:r>
            <a:endParaRPr lang="en-US" sz="6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“Perfection is not attainable, but if we chase perfection, we can </a:t>
            </a:r>
            <a:r>
              <a:rPr lang="en-US" sz="6400" dirty="0" smtClean="0">
                <a:latin typeface="Arial" panose="020B0604020202020204" pitchFamily="34" charset="0"/>
                <a:cs typeface="Arial" panose="020B0604020202020204" pitchFamily="34" charset="0"/>
              </a:rPr>
              <a:t>catch</a:t>
            </a:r>
          </a:p>
          <a:p>
            <a:r>
              <a:rPr lang="en-US" sz="6400" dirty="0" smtClean="0">
                <a:latin typeface="Arial" panose="020B0604020202020204" pitchFamily="34" charset="0"/>
                <a:cs typeface="Arial" panose="020B0604020202020204" pitchFamily="34" charset="0"/>
              </a:rPr>
              <a:t>excellence</a:t>
            </a:r>
            <a:r>
              <a:rPr lang="en-US" sz="6400" dirty="0">
                <a:latin typeface="Arial" panose="020B0604020202020204" pitchFamily="34" charset="0"/>
                <a:cs typeface="Arial" panose="020B0604020202020204" pitchFamily="34" charset="0"/>
              </a:rPr>
              <a:t>.”  -Vince Lombardi</a:t>
            </a:r>
          </a:p>
          <a:p>
            <a:pPr>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“Excellence is not a skill.  It is an attitude.”  -Ralph </a:t>
            </a:r>
            <a:r>
              <a:rPr lang="en-US" sz="6400" dirty="0" smtClean="0">
                <a:latin typeface="Arial" panose="020B0604020202020204" pitchFamily="34" charset="0"/>
                <a:cs typeface="Arial" panose="020B0604020202020204" pitchFamily="34" charset="0"/>
              </a:rPr>
              <a:t>Marston</a:t>
            </a:r>
          </a:p>
          <a:p>
            <a:endParaRPr lang="en-US" sz="6400" dirty="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History:  </a:t>
            </a:r>
          </a:p>
          <a:p>
            <a:r>
              <a:rPr lang="en-US" sz="6400" dirty="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Developed </a:t>
            </a:r>
            <a:r>
              <a:rPr lang="en-US" sz="6400" dirty="0">
                <a:latin typeface="Arial" panose="020B0604020202020204" pitchFamily="34" charset="0"/>
                <a:cs typeface="Arial" panose="020B0604020202020204" pitchFamily="34" charset="0"/>
              </a:rPr>
              <a:t>over time through societal and governmental demands for better products and </a:t>
            </a:r>
            <a:r>
              <a:rPr lang="en-US" sz="6400" dirty="0" smtClean="0">
                <a:latin typeface="Arial" panose="020B0604020202020204" pitchFamily="34" charset="0"/>
                <a:cs typeface="Arial" panose="020B0604020202020204" pitchFamily="34" charset="0"/>
              </a:rPr>
              <a:t>services </a:t>
            </a:r>
            <a:r>
              <a:rPr lang="en-US" sz="6400" dirty="0">
                <a:latin typeface="Arial" panose="020B0604020202020204" pitchFamily="34" charset="0"/>
                <a:cs typeface="Arial" panose="020B0604020202020204" pitchFamily="34" charset="0"/>
              </a:rPr>
              <a:t>for competitive advantage and quality through organized competitions, models and assessments through increasingly complex (or simplified) means (criteria, requirements or standards).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rmAutofit/>
          </a:bodyPr>
          <a:lstStyle/>
          <a:p>
            <a:pPr marL="514350" indent="-514350"/>
            <a:r>
              <a:rPr lang="en-US" sz="3200" dirty="0">
                <a:latin typeface="Arial" panose="020B0604020202020204" pitchFamily="34" charset="0"/>
                <a:cs typeface="Arial" panose="020B0604020202020204" pitchFamily="34" charset="0"/>
              </a:rPr>
              <a:t>Results </a:t>
            </a:r>
            <a:r>
              <a:rPr lang="en-US" sz="3200" dirty="0" smtClean="0">
                <a:latin typeface="Arial" panose="020B0604020202020204" pitchFamily="34" charset="0"/>
                <a:cs typeface="Arial" panose="020B0604020202020204" pitchFamily="34" charset="0"/>
              </a:rPr>
              <a:t>category</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1069848"/>
            <a:ext cx="7350826" cy="5138057"/>
          </a:xfrm>
        </p:spPr>
        <p:txBody>
          <a:bodyPr>
            <a:noAutofit/>
          </a:bodyP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Arial" panose="020B0604020202020204" pitchFamily="34" charset="0"/>
                <a:cs typeface="Arial" panose="020B0604020202020204" pitchFamily="34" charset="0"/>
              </a:rPr>
              <a:t>7.1</a:t>
            </a:r>
            <a:r>
              <a:rPr lang="en-US" sz="2400" dirty="0">
                <a:latin typeface="Arial" panose="020B0604020202020204" pitchFamily="34" charset="0"/>
                <a:cs typeface="Arial" panose="020B0604020202020204" pitchFamily="34" charset="0"/>
              </a:rPr>
              <a:t>.  Product and Process Results</a:t>
            </a:r>
          </a:p>
          <a:p>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7.2</a:t>
            </a:r>
            <a:r>
              <a:rPr lang="en-US" sz="2400" dirty="0">
                <a:latin typeface="Arial" panose="020B0604020202020204" pitchFamily="34" charset="0"/>
                <a:cs typeface="Arial" panose="020B0604020202020204" pitchFamily="34" charset="0"/>
              </a:rPr>
              <a:t>.  Customer Results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7.3</a:t>
            </a:r>
            <a:r>
              <a:rPr lang="en-US" sz="2400" dirty="0">
                <a:latin typeface="Arial" panose="020B0604020202020204" pitchFamily="34" charset="0"/>
                <a:cs typeface="Arial" panose="020B0604020202020204" pitchFamily="34" charset="0"/>
              </a:rPr>
              <a:t>.  Workforce Results</a:t>
            </a:r>
          </a:p>
          <a:p>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7.4</a:t>
            </a:r>
            <a:r>
              <a:rPr lang="en-US" sz="2400" dirty="0">
                <a:latin typeface="Arial" panose="020B0604020202020204" pitchFamily="34" charset="0"/>
                <a:cs typeface="Arial" panose="020B0604020202020204" pitchFamily="34" charset="0"/>
              </a:rPr>
              <a:t>.  Leadership and Governance Results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7.5</a:t>
            </a:r>
            <a:r>
              <a:rPr lang="en-US" sz="2400" dirty="0">
                <a:latin typeface="Arial" panose="020B0604020202020204" pitchFamily="34" charset="0"/>
                <a:cs typeface="Arial" panose="020B0604020202020204" pitchFamily="34" charset="0"/>
              </a:rPr>
              <a:t>.  Financial and Market Results</a:t>
            </a:r>
          </a:p>
          <a:p>
            <a:r>
              <a:rPr lang="en-US" sz="20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212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rmAutofit/>
          </a:bodyPr>
          <a:lstStyle/>
          <a:p>
            <a:pPr marL="514350" indent="-514350"/>
            <a:r>
              <a:rPr lang="en-US" sz="3200" dirty="0" smtClean="0">
                <a:latin typeface="Arial" panose="020B0604020202020204" pitchFamily="34" charset="0"/>
                <a:cs typeface="Arial" panose="020B0604020202020204" pitchFamily="34" charset="0"/>
              </a:rPr>
              <a:t>Process Category Criteria example</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1069848"/>
            <a:ext cx="7944592" cy="5138057"/>
          </a:xfrm>
        </p:spPr>
        <p:txBody>
          <a:bodyPr>
            <a:noAutofit/>
          </a:bodyPr>
          <a:lstStyle/>
          <a:p>
            <a:r>
              <a:rPr lang="en-US" sz="1600" dirty="0" smtClean="0">
                <a:latin typeface="Times New Roman" panose="02020603050405020304" pitchFamily="18" charset="0"/>
                <a:cs typeface="Times New Roman" panose="02020603050405020304" pitchFamily="18" charset="0"/>
              </a:rPr>
              <a:t>1.1 </a:t>
            </a:r>
            <a:r>
              <a:rPr lang="en-US" sz="1600" dirty="0">
                <a:latin typeface="Times New Roman" panose="02020603050405020304" pitchFamily="18" charset="0"/>
                <a:cs typeface="Times New Roman" panose="02020603050405020304" pitchFamily="18" charset="0"/>
              </a:rPr>
              <a:t>Senior Leadership: </a:t>
            </a:r>
            <a:r>
              <a:rPr lang="en-US" sz="1600" b="1" dirty="0">
                <a:latin typeface="Times New Roman" panose="02020603050405020304" pitchFamily="18" charset="0"/>
                <a:cs typeface="Times New Roman" panose="02020603050405020304" pitchFamily="18" charset="0"/>
              </a:rPr>
              <a:t>How do your senior leaders lead the organization? </a:t>
            </a:r>
            <a:r>
              <a:rPr lang="en-US" sz="1600" dirty="0">
                <a:latin typeface="Times New Roman" panose="02020603050405020304" pitchFamily="18" charset="0"/>
                <a:cs typeface="Times New Roman" panose="02020603050405020304" pitchFamily="18" charset="0"/>
              </a:rPr>
              <a:t>(70 pts.) </a:t>
            </a:r>
          </a:p>
          <a:p>
            <a:r>
              <a:rPr lang="en-US" sz="1600" dirty="0">
                <a:latin typeface="Times New Roman" panose="02020603050405020304" pitchFamily="18" charset="0"/>
                <a:cs typeface="Times New Roman" panose="02020603050405020304" pitchFamily="18" charset="0"/>
              </a:rPr>
              <a:t>a. Vision and Values</a:t>
            </a:r>
          </a:p>
          <a:p>
            <a:r>
              <a:rPr lang="en-US" sz="1600" dirty="0">
                <a:latin typeface="Times New Roman" panose="02020603050405020304" pitchFamily="18" charset="0"/>
                <a:cs typeface="Times New Roman" panose="02020603050405020304" pitchFamily="18" charset="0"/>
              </a:rPr>
              <a:t>(1) Setting Vision and Values: </a:t>
            </a:r>
            <a:r>
              <a:rPr lang="en-US" sz="1600" b="1" dirty="0">
                <a:latin typeface="Times New Roman" panose="02020603050405020304" pitchFamily="18" charset="0"/>
                <a:cs typeface="Times New Roman" panose="02020603050405020304" pitchFamily="18" charset="0"/>
              </a:rPr>
              <a:t>How do senior leaders set your organization’s vision and values?</a:t>
            </a:r>
            <a:r>
              <a:rPr lang="en-US" sz="1600" dirty="0">
                <a:latin typeface="Times New Roman" panose="02020603050405020304" pitchFamily="18" charset="0"/>
                <a:cs typeface="Times New Roman" panose="02020603050405020304" pitchFamily="18" charset="0"/>
              </a:rPr>
              <a:t> How do senior leaders deploy the vision and values through your leadership system, to the workforce, to key suppliers and partners, and to customers and other stakeholders, as appropriate? How do senior leaders’ personal actions reflect a commitment to those values?</a:t>
            </a:r>
          </a:p>
          <a:p>
            <a:r>
              <a:rPr lang="en-US" sz="1600" dirty="0">
                <a:latin typeface="Times New Roman" panose="02020603050405020304" pitchFamily="18" charset="0"/>
                <a:cs typeface="Times New Roman" panose="02020603050405020304" pitchFamily="18" charset="0"/>
              </a:rPr>
              <a:t>(2) Promoting Legal and Ethical Behavior How do senior leaders’ actions demonstrate their commitment to legal and ethical behavior? How do senior leaders promote an organizational environment that requires it?</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b. Communication</a:t>
            </a:r>
          </a:p>
          <a:p>
            <a:r>
              <a:rPr lang="en-US" sz="1600" b="1" dirty="0">
                <a:latin typeface="Times New Roman" panose="02020603050405020304" pitchFamily="18" charset="0"/>
                <a:cs typeface="Times New Roman" panose="02020603050405020304" pitchFamily="18" charset="0"/>
              </a:rPr>
              <a:t>How do senior leaders communicate with and engage the entire workforce and key customers?</a:t>
            </a:r>
            <a:r>
              <a:rPr lang="en-US" sz="1600" dirty="0">
                <a:latin typeface="Times New Roman" panose="02020603050405020304" pitchFamily="18" charset="0"/>
                <a:cs typeface="Times New Roman" panose="02020603050405020304" pitchFamily="18" charset="0"/>
              </a:rPr>
              <a:t> How do they</a:t>
            </a:r>
          </a:p>
          <a:p>
            <a:r>
              <a:rPr lang="en-US" sz="1600" dirty="0">
                <a:latin typeface="Times New Roman" panose="02020603050405020304" pitchFamily="18" charset="0"/>
                <a:cs typeface="Times New Roman" panose="02020603050405020304" pitchFamily="18" charset="0"/>
              </a:rPr>
              <a:t>•encourage frank, two-way communication, including use of social media, when appropriate;</a:t>
            </a:r>
          </a:p>
          <a:p>
            <a:r>
              <a:rPr lang="en-US" sz="1600" dirty="0">
                <a:latin typeface="Times New Roman" panose="02020603050405020304" pitchFamily="18" charset="0"/>
                <a:cs typeface="Times New Roman" panose="02020603050405020304" pitchFamily="18" charset="0"/>
              </a:rPr>
              <a:t>•communicate key decisions and needs for organizational change; and</a:t>
            </a:r>
          </a:p>
          <a:p>
            <a:r>
              <a:rPr lang="en-US" sz="1600" dirty="0">
                <a:latin typeface="Times New Roman" panose="02020603050405020304" pitchFamily="18" charset="0"/>
                <a:cs typeface="Times New Roman" panose="02020603050405020304" pitchFamily="18" charset="0"/>
              </a:rPr>
              <a:t>•take a direct role in motivating the workforce toward high performance and a customer and business focus, including by participating in reward and recognition programs?</a:t>
            </a:r>
          </a:p>
          <a:p>
            <a:r>
              <a:rPr lang="en-US" sz="20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934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rmAutofit/>
          </a:bodyPr>
          <a:lstStyle/>
          <a:p>
            <a:pPr marL="514350" indent="-514350"/>
            <a:r>
              <a:rPr lang="en-US" sz="3200" dirty="0" smtClean="0">
                <a:latin typeface="Arial" panose="020B0604020202020204" pitchFamily="34" charset="0"/>
                <a:cs typeface="Arial" panose="020B0604020202020204" pitchFamily="34" charset="0"/>
              </a:rPr>
              <a:t>Results Category Criteria example</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1069848"/>
            <a:ext cx="7944592" cy="5138057"/>
          </a:xfrm>
        </p:spPr>
        <p:txBody>
          <a:bodyPr>
            <a:noAutofit/>
          </a:bodyPr>
          <a:lstStyle/>
          <a:p>
            <a:r>
              <a:rPr lang="en-US" sz="1600" dirty="0">
                <a:latin typeface="Times New Roman" panose="02020603050405020304" pitchFamily="18" charset="0"/>
                <a:cs typeface="Times New Roman" panose="02020603050405020304" pitchFamily="18" charset="0"/>
              </a:rPr>
              <a:t>7.1 Product and Process Results: </a:t>
            </a:r>
            <a:r>
              <a:rPr lang="en-US" sz="1600" b="1" dirty="0">
                <a:latin typeface="Times New Roman" panose="02020603050405020304" pitchFamily="18" charset="0"/>
                <a:cs typeface="Times New Roman" panose="02020603050405020304" pitchFamily="18" charset="0"/>
              </a:rPr>
              <a:t>What are your product performance</a:t>
            </a:r>
          </a:p>
          <a:p>
            <a:r>
              <a:rPr lang="en-US" sz="1600" b="1" dirty="0">
                <a:latin typeface="Times New Roman" panose="02020603050405020304" pitchFamily="18" charset="0"/>
                <a:cs typeface="Times New Roman" panose="02020603050405020304" pitchFamily="18" charset="0"/>
              </a:rPr>
              <a:t>and process effectiveness results? </a:t>
            </a:r>
            <a:r>
              <a:rPr lang="en-US" sz="1600" dirty="0">
                <a:latin typeface="Times New Roman" panose="02020603050405020304" pitchFamily="18" charset="0"/>
                <a:cs typeface="Times New Roman" panose="02020603050405020304" pitchFamily="18" charset="0"/>
              </a:rPr>
              <a:t>(120 pts.)</a:t>
            </a:r>
          </a:p>
          <a:p>
            <a:r>
              <a:rPr lang="en-US" sz="1600" dirty="0">
                <a:latin typeface="Times New Roman" panose="02020603050405020304" pitchFamily="18" charset="0"/>
                <a:cs typeface="Times New Roman" panose="02020603050405020304" pitchFamily="18" charset="0"/>
              </a:rPr>
              <a:t>a. Customer-Focused Product and Service Results</a:t>
            </a:r>
          </a:p>
          <a:p>
            <a:r>
              <a:rPr lang="en-US" sz="1600" dirty="0">
                <a:latin typeface="Times New Roman" panose="02020603050405020304" pitchFamily="18" charset="0"/>
                <a:cs typeface="Times New Roman" panose="02020603050405020304" pitchFamily="18" charset="0"/>
              </a:rPr>
              <a:t>What are your results for your products and your customer service </a:t>
            </a:r>
            <a:r>
              <a:rPr lang="en-US" sz="1600" dirty="0" smtClean="0">
                <a:latin typeface="Times New Roman" panose="02020603050405020304" pitchFamily="18" charset="0"/>
                <a:cs typeface="Times New Roman" panose="02020603050405020304" pitchFamily="18" charset="0"/>
              </a:rPr>
              <a:t>processes</a:t>
            </a:r>
            <a:r>
              <a:rPr lang="en-US" sz="1600" dirty="0">
                <a:latin typeface="Times New Roman" panose="02020603050405020304" pitchFamily="18" charset="0"/>
                <a:cs typeface="Times New Roman" panose="02020603050405020304" pitchFamily="18" charset="0"/>
              </a:rPr>
              <a:t>? What are </a:t>
            </a:r>
            <a:r>
              <a:rPr lang="en-US" sz="1600" dirty="0" smtClean="0">
                <a:latin typeface="Times New Roman" panose="02020603050405020304" pitchFamily="18" charset="0"/>
                <a:cs typeface="Times New Roman" panose="02020603050405020304" pitchFamily="18" charset="0"/>
              </a:rPr>
              <a:t>your</a:t>
            </a:r>
          </a:p>
          <a:p>
            <a:r>
              <a:rPr lang="en-US" sz="1600" dirty="0" smtClean="0">
                <a:latin typeface="Times New Roman" panose="02020603050405020304" pitchFamily="18" charset="0"/>
                <a:cs typeface="Times New Roman" panose="02020603050405020304" pitchFamily="18" charset="0"/>
              </a:rPr>
              <a:t>current </a:t>
            </a:r>
            <a:r>
              <a:rPr lang="en-US" sz="1600" dirty="0">
                <a:latin typeface="Times New Roman" panose="02020603050405020304" pitchFamily="18" charset="0"/>
                <a:cs typeface="Times New Roman" panose="02020603050405020304" pitchFamily="18" charset="0"/>
              </a:rPr>
              <a:t>levels and trends in key measures or </a:t>
            </a:r>
            <a:r>
              <a:rPr lang="en-US" sz="1600" dirty="0" smtClean="0">
                <a:latin typeface="Times New Roman" panose="02020603050405020304" pitchFamily="18" charset="0"/>
                <a:cs typeface="Times New Roman" panose="02020603050405020304" pitchFamily="18" charset="0"/>
              </a:rPr>
              <a:t>indicators </a:t>
            </a:r>
            <a:r>
              <a:rPr lang="en-US" sz="1600" dirty="0">
                <a:latin typeface="Times New Roman" panose="02020603050405020304" pitchFamily="18" charset="0"/>
                <a:cs typeface="Times New Roman" panose="02020603050405020304" pitchFamily="18" charset="0"/>
              </a:rPr>
              <a:t>of the performance of products </a:t>
            </a:r>
            <a:r>
              <a:rPr lang="en-US" sz="1600" dirty="0" smtClean="0">
                <a:latin typeface="Times New Roman" panose="02020603050405020304" pitchFamily="18" charset="0"/>
                <a:cs typeface="Times New Roman" panose="02020603050405020304" pitchFamily="18" charset="0"/>
              </a:rPr>
              <a:t>and</a:t>
            </a:r>
          </a:p>
          <a:p>
            <a:r>
              <a:rPr lang="en-US" sz="1600" dirty="0" smtClean="0">
                <a:latin typeface="Times New Roman" panose="02020603050405020304" pitchFamily="18" charset="0"/>
                <a:cs typeface="Times New Roman" panose="02020603050405020304" pitchFamily="18" charset="0"/>
              </a:rPr>
              <a:t>services </a:t>
            </a:r>
            <a:r>
              <a:rPr lang="en-US" sz="1600" dirty="0">
                <a:latin typeface="Times New Roman" panose="02020603050405020304" pitchFamily="18" charset="0"/>
                <a:cs typeface="Times New Roman" panose="02020603050405020304" pitchFamily="18" charset="0"/>
              </a:rPr>
              <a:t>that are </a:t>
            </a:r>
            <a:r>
              <a:rPr lang="en-US" sz="1600" dirty="0" smtClean="0">
                <a:latin typeface="Times New Roman" panose="02020603050405020304" pitchFamily="18" charset="0"/>
                <a:cs typeface="Times New Roman" panose="02020603050405020304" pitchFamily="18" charset="0"/>
              </a:rPr>
              <a:t>important </a:t>
            </a:r>
            <a:r>
              <a:rPr lang="en-US" sz="1600" dirty="0">
                <a:latin typeface="Times New Roman" panose="02020603050405020304" pitchFamily="18" charset="0"/>
                <a:cs typeface="Times New Roman" panose="02020603050405020304" pitchFamily="18" charset="0"/>
              </a:rPr>
              <a:t>to and directly serve your customers? How do these </a:t>
            </a:r>
            <a:r>
              <a:rPr lang="en-US" sz="1600" dirty="0" smtClean="0">
                <a:latin typeface="Times New Roman" panose="02020603050405020304" pitchFamily="18" charset="0"/>
                <a:cs typeface="Times New Roman" panose="02020603050405020304" pitchFamily="18" charset="0"/>
              </a:rPr>
              <a:t>results</a:t>
            </a:r>
          </a:p>
          <a:p>
            <a:r>
              <a:rPr lang="en-US" sz="1600" dirty="0" smtClean="0">
                <a:latin typeface="Times New Roman" panose="02020603050405020304" pitchFamily="18" charset="0"/>
                <a:cs typeface="Times New Roman" panose="02020603050405020304" pitchFamily="18" charset="0"/>
              </a:rPr>
              <a:t>compare </a:t>
            </a:r>
            <a:r>
              <a:rPr lang="en-US" sz="1600" dirty="0">
                <a:latin typeface="Times New Roman" panose="02020603050405020304" pitchFamily="18" charset="0"/>
                <a:cs typeface="Times New Roman" panose="02020603050405020304" pitchFamily="18" charset="0"/>
              </a:rPr>
              <a:t>with the performance of your competitors and other </a:t>
            </a:r>
            <a:r>
              <a:rPr lang="en-US" sz="1600" dirty="0" smtClean="0">
                <a:latin typeface="Times New Roman" panose="02020603050405020304" pitchFamily="18" charset="0"/>
                <a:cs typeface="Times New Roman" panose="02020603050405020304" pitchFamily="18" charset="0"/>
              </a:rPr>
              <a:t>organizations </a:t>
            </a:r>
            <a:r>
              <a:rPr lang="en-US" sz="1600" dirty="0">
                <a:latin typeface="Times New Roman" panose="02020603050405020304" pitchFamily="18" charset="0"/>
                <a:cs typeface="Times New Roman" panose="02020603050405020304" pitchFamily="18" charset="0"/>
              </a:rPr>
              <a:t>with </a:t>
            </a:r>
            <a:r>
              <a:rPr lang="en-US" sz="1600" dirty="0" smtClean="0">
                <a:latin typeface="Times New Roman" panose="02020603050405020304" pitchFamily="18" charset="0"/>
                <a:cs typeface="Times New Roman" panose="02020603050405020304" pitchFamily="18" charset="0"/>
              </a:rPr>
              <a:t>similar</a:t>
            </a:r>
          </a:p>
          <a:p>
            <a:r>
              <a:rPr lang="en-US" sz="1600" dirty="0" smtClean="0">
                <a:latin typeface="Times New Roman" panose="02020603050405020304" pitchFamily="18" charset="0"/>
                <a:cs typeface="Times New Roman" panose="02020603050405020304" pitchFamily="18" charset="0"/>
              </a:rPr>
              <a:t>offerings</a:t>
            </a:r>
            <a:r>
              <a:rPr lang="en-US" sz="1600" dirty="0">
                <a:latin typeface="Times New Roman" panose="02020603050405020304" pitchFamily="18" charset="0"/>
                <a:cs typeface="Times New Roman" panose="02020603050405020304" pitchFamily="18" charset="0"/>
              </a:rPr>
              <a:t>? How do these results differ by </a:t>
            </a:r>
            <a:r>
              <a:rPr lang="en-US" sz="1600" dirty="0" smtClean="0">
                <a:latin typeface="Times New Roman" panose="02020603050405020304" pitchFamily="18" charset="0"/>
                <a:cs typeface="Times New Roman" panose="02020603050405020304" pitchFamily="18" charset="0"/>
              </a:rPr>
              <a:t>product </a:t>
            </a:r>
            <a:r>
              <a:rPr lang="en-US" sz="1600" dirty="0">
                <a:latin typeface="Times New Roman" panose="02020603050405020304" pitchFamily="18" charset="0"/>
                <a:cs typeface="Times New Roman" panose="02020603050405020304" pitchFamily="18" charset="0"/>
              </a:rPr>
              <a:t>offerings, customer groups, and </a:t>
            </a:r>
            <a:r>
              <a:rPr lang="en-US" sz="1600" dirty="0" smtClean="0">
                <a:latin typeface="Times New Roman" panose="02020603050405020304" pitchFamily="18" charset="0"/>
                <a:cs typeface="Times New Roman" panose="02020603050405020304" pitchFamily="18" charset="0"/>
              </a:rPr>
              <a:t>market</a:t>
            </a:r>
          </a:p>
          <a:p>
            <a:r>
              <a:rPr lang="en-US" sz="1600" dirty="0" smtClean="0">
                <a:latin typeface="Times New Roman" panose="02020603050405020304" pitchFamily="18" charset="0"/>
                <a:cs typeface="Times New Roman" panose="02020603050405020304" pitchFamily="18" charset="0"/>
              </a:rPr>
              <a:t>segments</a:t>
            </a:r>
            <a:r>
              <a:rPr lang="en-US" sz="1600" dirty="0">
                <a:latin typeface="Times New Roman" panose="02020603050405020304" pitchFamily="18" charset="0"/>
                <a:cs typeface="Times New Roman" panose="02020603050405020304" pitchFamily="18" charset="0"/>
              </a:rPr>
              <a:t>, as </a:t>
            </a:r>
            <a:r>
              <a:rPr lang="en-US" sz="1600" dirty="0" smtClean="0">
                <a:latin typeface="Times New Roman" panose="02020603050405020304" pitchFamily="18" charset="0"/>
                <a:cs typeface="Times New Roman" panose="02020603050405020304" pitchFamily="18" charset="0"/>
              </a:rPr>
              <a:t>appropriate?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b. Work Process Effectiveness Results</a:t>
            </a:r>
          </a:p>
          <a:p>
            <a:pPr>
              <a:buAutoNum type="arabicParenBoth"/>
            </a:pPr>
            <a:r>
              <a:rPr lang="en-US" sz="1600" dirty="0" smtClean="0">
                <a:latin typeface="Times New Roman" panose="02020603050405020304" pitchFamily="18" charset="0"/>
                <a:cs typeface="Times New Roman" panose="02020603050405020304" pitchFamily="18" charset="0"/>
              </a:rPr>
              <a:t>Process </a:t>
            </a:r>
            <a:r>
              <a:rPr lang="en-US" sz="1600" dirty="0">
                <a:latin typeface="Times New Roman" panose="02020603050405020304" pitchFamily="18" charset="0"/>
                <a:cs typeface="Times New Roman" panose="02020603050405020304" pitchFamily="18" charset="0"/>
              </a:rPr>
              <a:t>Effectiveness and Efficiency: </a:t>
            </a:r>
            <a:r>
              <a:rPr lang="en-US" sz="1600" b="1" dirty="0">
                <a:latin typeface="Times New Roman" panose="02020603050405020304" pitchFamily="18" charset="0"/>
                <a:cs typeface="Times New Roman" panose="02020603050405020304" pitchFamily="18" charset="0"/>
              </a:rPr>
              <a:t>What are your process </a:t>
            </a:r>
            <a:r>
              <a:rPr lang="en-US" sz="1600" b="1" dirty="0" smtClean="0">
                <a:latin typeface="Times New Roman" panose="02020603050405020304" pitchFamily="18" charset="0"/>
                <a:cs typeface="Times New Roman" panose="02020603050405020304" pitchFamily="18" charset="0"/>
              </a:rPr>
              <a:t>effectiveness and</a:t>
            </a:r>
          </a:p>
          <a:p>
            <a:pPr marL="0" indent="0"/>
            <a:r>
              <a:rPr lang="en-US" sz="1600" b="1" dirty="0" smtClean="0">
                <a:latin typeface="Times New Roman" panose="02020603050405020304" pitchFamily="18" charset="0"/>
                <a:cs typeface="Times New Roman" panose="02020603050405020304" pitchFamily="18" charset="0"/>
              </a:rPr>
              <a:t>efficiency </a:t>
            </a:r>
            <a:r>
              <a:rPr lang="en-US" sz="1600" b="1" dirty="0">
                <a:latin typeface="Times New Roman" panose="02020603050405020304" pitchFamily="18" charset="0"/>
                <a:cs typeface="Times New Roman" panose="02020603050405020304" pitchFamily="18" charset="0"/>
              </a:rPr>
              <a:t>results?</a:t>
            </a:r>
            <a:r>
              <a:rPr lang="en-US" sz="1600" dirty="0">
                <a:latin typeface="Times New Roman" panose="02020603050405020304" pitchFamily="18" charset="0"/>
                <a:cs typeface="Times New Roman" panose="02020603050405020304" pitchFamily="18" charset="0"/>
              </a:rPr>
              <a:t> What are your current levels and </a:t>
            </a:r>
            <a:r>
              <a:rPr lang="en-US" sz="1600" dirty="0" smtClean="0">
                <a:latin typeface="Times New Roman" panose="02020603050405020304" pitchFamily="18" charset="0"/>
                <a:cs typeface="Times New Roman" panose="02020603050405020304" pitchFamily="18" charset="0"/>
              </a:rPr>
              <a:t>trends </a:t>
            </a:r>
            <a:r>
              <a:rPr lang="en-US" sz="1600" dirty="0">
                <a:latin typeface="Times New Roman" panose="02020603050405020304" pitchFamily="18" charset="0"/>
                <a:cs typeface="Times New Roman" panose="02020603050405020304" pitchFamily="18" charset="0"/>
              </a:rPr>
              <a:t>in key measures or indicators of the operational performance of </a:t>
            </a:r>
            <a:r>
              <a:rPr lang="en-US" sz="1600" dirty="0" smtClean="0">
                <a:latin typeface="Times New Roman" panose="02020603050405020304" pitchFamily="18" charset="0"/>
                <a:cs typeface="Times New Roman" panose="02020603050405020304" pitchFamily="18" charset="0"/>
              </a:rPr>
              <a:t>your </a:t>
            </a:r>
            <a:r>
              <a:rPr lang="en-US" sz="1600" dirty="0">
                <a:latin typeface="Times New Roman" panose="02020603050405020304" pitchFamily="18" charset="0"/>
                <a:cs typeface="Times New Roman" panose="02020603050405020304" pitchFamily="18" charset="0"/>
              </a:rPr>
              <a:t>key work and support processes, including productivity, cycle </a:t>
            </a:r>
            <a:r>
              <a:rPr lang="en-US" sz="1600" dirty="0" smtClean="0">
                <a:latin typeface="Times New Roman" panose="02020603050405020304" pitchFamily="18" charset="0"/>
                <a:cs typeface="Times New Roman" panose="02020603050405020304" pitchFamily="18" charset="0"/>
              </a:rPr>
              <a:t>time</a:t>
            </a:r>
            <a:r>
              <a:rPr lang="en-US" sz="1600" dirty="0">
                <a:latin typeface="Times New Roman" panose="02020603050405020304" pitchFamily="18" charset="0"/>
                <a:cs typeface="Times New Roman" panose="02020603050405020304" pitchFamily="18" charset="0"/>
              </a:rPr>
              <a:t>, and other appropriate measures of process effectiveness, </a:t>
            </a:r>
            <a:r>
              <a:rPr lang="en-US" sz="1600" dirty="0" smtClean="0">
                <a:latin typeface="Times New Roman" panose="02020603050405020304" pitchFamily="18" charset="0"/>
                <a:cs typeface="Times New Roman" panose="02020603050405020304" pitchFamily="18" charset="0"/>
              </a:rPr>
              <a:t>efficiency</a:t>
            </a:r>
            <a:r>
              <a:rPr lang="en-US" sz="1600" dirty="0">
                <a:latin typeface="Times New Roman" panose="02020603050405020304" pitchFamily="18" charset="0"/>
                <a:cs typeface="Times New Roman" panose="02020603050405020304" pitchFamily="18" charset="0"/>
              </a:rPr>
              <a:t>, security and cybersecurity, and innovation? How do these </a:t>
            </a:r>
            <a:r>
              <a:rPr lang="en-US" sz="1600" dirty="0" smtClean="0">
                <a:latin typeface="Times New Roman" panose="02020603050405020304" pitchFamily="18" charset="0"/>
                <a:cs typeface="Times New Roman" panose="02020603050405020304" pitchFamily="18" charset="0"/>
              </a:rPr>
              <a:t>results </a:t>
            </a:r>
            <a:r>
              <a:rPr lang="en-US" sz="1600" dirty="0">
                <a:latin typeface="Times New Roman" panose="02020603050405020304" pitchFamily="18" charset="0"/>
                <a:cs typeface="Times New Roman" panose="02020603050405020304" pitchFamily="18" charset="0"/>
              </a:rPr>
              <a:t>compare with the performance of your competitors and other </a:t>
            </a:r>
            <a:r>
              <a:rPr lang="en-US" sz="1600" dirty="0" smtClean="0">
                <a:latin typeface="Times New Roman" panose="02020603050405020304" pitchFamily="18" charset="0"/>
                <a:cs typeface="Times New Roman" panose="02020603050405020304" pitchFamily="18" charset="0"/>
              </a:rPr>
              <a:t>organizations </a:t>
            </a:r>
            <a:r>
              <a:rPr lang="en-US" sz="1600" dirty="0">
                <a:latin typeface="Times New Roman" panose="02020603050405020304" pitchFamily="18" charset="0"/>
                <a:cs typeface="Times New Roman" panose="02020603050405020304" pitchFamily="18" charset="0"/>
              </a:rPr>
              <a:t>with similar processes? How do these results differ by…</a:t>
            </a:r>
          </a:p>
          <a:p>
            <a:r>
              <a:rPr lang="en-US" sz="20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998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rmAutofit/>
          </a:bodyPr>
          <a:lstStyle/>
          <a:p>
            <a:pPr marL="514350" indent="-514350"/>
            <a:r>
              <a:rPr lang="en-US" sz="2800" dirty="0" smtClean="0">
                <a:latin typeface="Arial" panose="020B0604020202020204" pitchFamily="34" charset="0"/>
                <a:cs typeface="Arial" panose="020B0604020202020204" pitchFamily="34" charset="0"/>
              </a:rPr>
              <a:t>Scoring Dimensions and Comment example </a:t>
            </a:r>
            <a:endParaRPr lang="en-US" sz="28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866900"/>
            <a:ext cx="7944592" cy="5341006"/>
          </a:xfrm>
        </p:spPr>
        <p:txBody>
          <a:bodyPr>
            <a:noAutofit/>
          </a:bodyPr>
          <a:lstStyle/>
          <a:p>
            <a:r>
              <a:rPr lang="en-US" sz="2000" dirty="0">
                <a:latin typeface="Times New Roman" panose="02020603050405020304" pitchFamily="18" charset="0"/>
                <a:cs typeface="Times New Roman" panose="02020603050405020304" pitchFamily="18" charset="0"/>
              </a:rPr>
              <a:t>Process Evaluators:  Approach, Deployment, Learning and Integration</a:t>
            </a:r>
          </a:p>
          <a:p>
            <a:r>
              <a:rPr lang="en-US" sz="2000" dirty="0">
                <a:latin typeface="Times New Roman" panose="02020603050405020304" pitchFamily="18" charset="0"/>
                <a:cs typeface="Times New Roman" panose="02020603050405020304" pitchFamily="18" charset="0"/>
              </a:rPr>
              <a:t>Results Evaluators:  Levels, Trends, Comparisons and </a:t>
            </a:r>
            <a:r>
              <a:rPr lang="en-US" sz="2000" dirty="0" smtClean="0">
                <a:latin typeface="Times New Roman" panose="02020603050405020304" pitchFamily="18" charset="0"/>
                <a:cs typeface="Times New Roman" panose="02020603050405020304" pitchFamily="18" charset="0"/>
              </a:rPr>
              <a:t>Integration</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Comment </a:t>
            </a:r>
            <a:r>
              <a:rPr lang="en-US" sz="2000" dirty="0">
                <a:latin typeface="Times New Roman" panose="02020603050405020304" pitchFamily="18" charset="0"/>
                <a:cs typeface="Times New Roman" panose="02020603050405020304" pitchFamily="18" charset="0"/>
              </a:rPr>
              <a:t>Examples:</a:t>
            </a:r>
          </a:p>
          <a:p>
            <a:r>
              <a:rPr lang="en-US" sz="1600" b="1" dirty="0" smtClean="0">
                <a:latin typeface="Times New Roman" panose="02020603050405020304" pitchFamily="18" charset="0"/>
                <a:cs typeface="Times New Roman" panose="02020603050405020304" pitchFamily="18" charset="0"/>
              </a:rPr>
              <a:t>1.1 </a:t>
            </a:r>
            <a:r>
              <a:rPr lang="en-US" sz="1600" b="1" dirty="0">
                <a:latin typeface="Times New Roman" panose="02020603050405020304" pitchFamily="18" charset="0"/>
                <a:cs typeface="Times New Roman" panose="02020603050405020304" pitchFamily="18" charset="0"/>
              </a:rPr>
              <a:t>Senior Leadership</a:t>
            </a:r>
          </a:p>
          <a:p>
            <a:r>
              <a:rPr lang="en-US" sz="1600" dirty="0">
                <a:latin typeface="Times New Roman" panose="02020603050405020304" pitchFamily="18" charset="0"/>
                <a:cs typeface="Times New Roman" panose="02020603050405020304" pitchFamily="18" charset="0"/>
              </a:rPr>
              <a:t>Your score in this Criteria item for the Consensus Review is in the 50–65 percentage range.</a:t>
            </a:r>
          </a:p>
          <a:p>
            <a:r>
              <a:rPr lang="en-US" sz="1600" dirty="0" smtClean="0">
                <a:latin typeface="Times New Roman" panose="02020603050405020304" pitchFamily="18" charset="0"/>
                <a:cs typeface="Times New Roman" panose="02020603050405020304" pitchFamily="18" charset="0"/>
              </a:rPr>
              <a:t>STRENGTHS</a:t>
            </a:r>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a(1,3) </a:t>
            </a:r>
            <a:r>
              <a:rPr lang="en-US" sz="1600" dirty="0">
                <a:latin typeface="Times New Roman" panose="02020603050405020304" pitchFamily="18" charset="0"/>
                <a:cs typeface="Times New Roman" panose="02020603050405020304" pitchFamily="18" charset="0"/>
              </a:rPr>
              <a:t>Through </a:t>
            </a:r>
            <a:r>
              <a:rPr lang="en-US" sz="1600" dirty="0" smtClean="0">
                <a:latin typeface="Times New Roman" panose="02020603050405020304" pitchFamily="18" charset="0"/>
                <a:cs typeface="Times New Roman" panose="02020603050405020304" pitchFamily="18" charset="0"/>
              </a:rPr>
              <a:t>(applicant’s) evolving </a:t>
            </a:r>
            <a:r>
              <a:rPr lang="en-US" sz="1600" dirty="0">
                <a:latin typeface="Times New Roman" panose="02020603050405020304" pitchFamily="18" charset="0"/>
                <a:cs typeface="Times New Roman" panose="02020603050405020304" pitchFamily="18" charset="0"/>
              </a:rPr>
              <a:t>Leadership </a:t>
            </a:r>
            <a:r>
              <a:rPr lang="en-US" sz="1600" dirty="0" smtClean="0">
                <a:latin typeface="Times New Roman" panose="02020603050405020304" pitchFamily="18" charset="0"/>
                <a:cs typeface="Times New Roman" panose="02020603050405020304" pitchFamily="18" charset="0"/>
              </a:rPr>
              <a:t>System, </a:t>
            </a:r>
            <a:r>
              <a:rPr lang="en-US" sz="1600" dirty="0">
                <a:latin typeface="Times New Roman" panose="02020603050405020304" pitchFamily="18" charset="0"/>
                <a:cs typeface="Times New Roman" panose="02020603050405020304" pitchFamily="18" charset="0"/>
              </a:rPr>
              <a:t>the LT sets direction, deploys </a:t>
            </a:r>
            <a:r>
              <a:rPr lang="en-US" sz="1600" dirty="0">
                <a:latin typeface="Times New Roman" panose="02020603050405020304" pitchFamily="18" charset="0"/>
                <a:cs typeface="Times New Roman" panose="02020603050405020304" pitchFamily="18" charset="0"/>
              </a:rPr>
              <a:t>v</a:t>
            </a:r>
            <a:r>
              <a:rPr lang="en-US" sz="1600" dirty="0" smtClean="0">
                <a:latin typeface="Times New Roman" panose="02020603050405020304" pitchFamily="18" charset="0"/>
                <a:cs typeface="Times New Roman" panose="02020603050405020304" pitchFamily="18" charset="0"/>
              </a:rPr>
              <a:t>ision </a:t>
            </a:r>
            <a:r>
              <a:rPr lang="en-US" sz="1600" dirty="0">
                <a:latin typeface="Times New Roman" panose="02020603050405020304" pitchFamily="18" charset="0"/>
                <a:cs typeface="Times New Roman" panose="02020603050405020304" pitchFamily="18" charset="0"/>
              </a:rPr>
              <a:t>and values, and creates an environment to achieve the mission. The system includes steps to cascade SOs, develop QCPs linked to performance reviews and demonstration of values, integrate values into supplier and </a:t>
            </a:r>
            <a:r>
              <a:rPr lang="en-US" sz="1600" dirty="0" smtClean="0">
                <a:latin typeface="Times New Roman" panose="02020603050405020304" pitchFamily="18" charset="0"/>
                <a:cs typeface="Times New Roman" panose="02020603050405020304" pitchFamily="18" charset="0"/>
              </a:rPr>
              <a:t>collaborator </a:t>
            </a:r>
          </a:p>
          <a:p>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business </a:t>
            </a:r>
            <a:r>
              <a:rPr lang="en-US" sz="1600" dirty="0">
                <a:latin typeface="Times New Roman" panose="02020603050405020304" pitchFamily="18" charset="0"/>
                <a:cs typeface="Times New Roman" panose="02020603050405020304" pitchFamily="18" charset="0"/>
              </a:rPr>
              <a:t>meetings, and use departmental Accountability Boards to help improve performance.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OPPORTUNITIES FOR IMPROVEMENT</a:t>
            </a:r>
          </a:p>
          <a:p>
            <a:r>
              <a:rPr lang="en-US" sz="1600" b="1" dirty="0">
                <a:latin typeface="Times New Roman" panose="02020603050405020304" pitchFamily="18" charset="0"/>
                <a:cs typeface="Times New Roman" panose="02020603050405020304" pitchFamily="18" charset="0"/>
              </a:rPr>
              <a:t>a(1), b(1) </a:t>
            </a:r>
            <a:r>
              <a:rPr lang="en-US" sz="1600" dirty="0">
                <a:latin typeface="Times New Roman" panose="02020603050405020304" pitchFamily="18" charset="0"/>
                <a:cs typeface="Times New Roman" panose="02020603050405020304" pitchFamily="18" charset="0"/>
              </a:rPr>
              <a:t>Methods for the LT to communicate with key customer groups or the Advisory Board are not apparent. LT dialogue with key customers through social media or other communication methods may strengthen the core competency of relationships.</a:t>
            </a:r>
          </a:p>
          <a:p>
            <a:r>
              <a:rPr lang="en-US" sz="20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96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3776" y="320040"/>
            <a:ext cx="7621583" cy="749808"/>
          </a:xfrm>
        </p:spPr>
        <p:txBody>
          <a:bodyPr>
            <a:normAutofit fontScale="90000"/>
          </a:bodyPr>
          <a:lstStyle/>
          <a:p>
            <a:r>
              <a:rPr lang="en-US" sz="3100" dirty="0" smtClean="0">
                <a:latin typeface="Arial" panose="020B0604020202020204" pitchFamily="34" charset="0"/>
                <a:cs typeface="Arial" panose="020B0604020202020204" pitchFamily="34" charset="0"/>
              </a:rPr>
              <a:t>Results Category Comment example</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smtClean="0"/>
              <a:t> </a:t>
            </a:r>
            <a:endParaRPr lang="en-US" sz="3200" dirty="0"/>
          </a:p>
        </p:txBody>
      </p:sp>
      <p:sp>
        <p:nvSpPr>
          <p:cNvPr id="6" name="Text Placeholder 5"/>
          <p:cNvSpPr>
            <a:spLocks noGrp="1"/>
          </p:cNvSpPr>
          <p:nvPr>
            <p:ph type="body" sz="quarter" idx="10"/>
          </p:nvPr>
        </p:nvSpPr>
        <p:spPr>
          <a:xfrm>
            <a:off x="973777" y="985652"/>
            <a:ext cx="7788086" cy="5341006"/>
          </a:xfrm>
        </p:spPr>
        <p:txBody>
          <a:bodyPr>
            <a:noAutofit/>
          </a:bodyPr>
          <a:lstStyle/>
          <a:p>
            <a:r>
              <a:rPr lang="en-US" sz="1400" b="1" dirty="0">
                <a:latin typeface="Times New Roman" panose="02020603050405020304" pitchFamily="18" charset="0"/>
                <a:cs typeface="Times New Roman" panose="02020603050405020304" pitchFamily="18" charset="0"/>
              </a:rPr>
              <a:t>7.1 Product and Process Results </a:t>
            </a:r>
          </a:p>
          <a:p>
            <a:r>
              <a:rPr lang="en-US" sz="1400" dirty="0">
                <a:latin typeface="Times New Roman" panose="02020603050405020304" pitchFamily="18" charset="0"/>
                <a:cs typeface="Times New Roman" panose="02020603050405020304" pitchFamily="18" charset="0"/>
              </a:rPr>
              <a:t>Your score in this Criteria item for the Consensus Review is in the 70–85 percentage range.</a:t>
            </a:r>
          </a:p>
          <a:p>
            <a:r>
              <a:rPr lang="en-US" sz="1400" dirty="0" smtClean="0">
                <a:latin typeface="Times New Roman" panose="02020603050405020304" pitchFamily="18" charset="0"/>
                <a:cs typeface="Times New Roman" panose="02020603050405020304" pitchFamily="18" charset="0"/>
              </a:rPr>
              <a:t>STRENGTHS  </a:t>
            </a:r>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a:t>
            </a:r>
            <a:r>
              <a:rPr lang="en-US" sz="1400" dirty="0">
                <a:latin typeface="Times New Roman" panose="02020603050405020304" pitchFamily="18" charset="0"/>
                <a:cs typeface="Times New Roman" panose="02020603050405020304" pitchFamily="18" charset="0"/>
              </a:rPr>
              <a:t> Several results demonstrate superior customer service, a strategic advantage.  </a:t>
            </a:r>
            <a:r>
              <a:rPr lang="en-US" sz="1400" dirty="0" smtClean="0">
                <a:latin typeface="Times New Roman" panose="02020603050405020304" pitchFamily="18" charset="0"/>
                <a:cs typeface="Times New Roman" panose="02020603050405020304" pitchFamily="18" charset="0"/>
              </a:rPr>
              <a:t>Applicant addresses </a:t>
            </a:r>
            <a:r>
              <a:rPr lang="en-US" sz="1400" dirty="0">
                <a:latin typeface="Times New Roman" panose="02020603050405020304" pitchFamily="18" charset="0"/>
                <a:cs typeface="Times New Roman" panose="02020603050405020304" pitchFamily="18" charset="0"/>
              </a:rPr>
              <a:t>increasing demands from consumers for better and more personalized customer service, as shown by improvements in Average Total Time per P2P Order, commensurate with an increase in customer engagement (Figure 7.1-9).  Higher service levels are supported by a decrease in the abandoned call rate to about one-fourth of the best-practice rate and by Call Center phone and e-order uptime of 100%, the latter of which is best-in-class (Figure 7.1-12).</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OPPORTUNITIES FOR IMPROVEMENT</a:t>
            </a:r>
          </a:p>
          <a:p>
            <a:r>
              <a:rPr lang="en-US" sz="1400" b="1" dirty="0">
                <a:latin typeface="Times New Roman" panose="02020603050405020304" pitchFamily="18" charset="0"/>
                <a:cs typeface="Times New Roman" panose="02020603050405020304" pitchFamily="18" charset="0"/>
              </a:rPr>
              <a:t>b(1) </a:t>
            </a:r>
            <a:r>
              <a:rPr lang="en-US" sz="1400" dirty="0">
                <a:latin typeface="Times New Roman" panose="02020603050405020304" pitchFamily="18" charset="0"/>
                <a:cs typeface="Times New Roman" panose="02020603050405020304" pitchFamily="18" charset="0"/>
              </a:rPr>
              <a:t>Results are not reported for one of </a:t>
            </a:r>
            <a:r>
              <a:rPr lang="en-US" sz="1400" dirty="0" smtClean="0">
                <a:latin typeface="Times New Roman" panose="02020603050405020304" pitchFamily="18" charset="0"/>
                <a:cs typeface="Times New Roman" panose="02020603050405020304" pitchFamily="18" charset="0"/>
              </a:rPr>
              <a:t>applicant’s </a:t>
            </a:r>
            <a:r>
              <a:rPr lang="en-US" sz="1400" dirty="0">
                <a:latin typeface="Times New Roman" panose="02020603050405020304" pitchFamily="18" charset="0"/>
                <a:cs typeface="Times New Roman" panose="02020603050405020304" pitchFamily="18" charset="0"/>
              </a:rPr>
              <a:t>core competencies, innovation.  This may make it difficult for </a:t>
            </a:r>
            <a:r>
              <a:rPr lang="en-US" sz="1400" dirty="0" smtClean="0">
                <a:latin typeface="Times New Roman" panose="02020603050405020304" pitchFamily="18" charset="0"/>
                <a:cs typeface="Times New Roman" panose="02020603050405020304" pitchFamily="18" charset="0"/>
              </a:rPr>
              <a:t>applicant</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to understand the success of its efforts to drive breakthrough improvements in operational performance.</a:t>
            </a:r>
          </a:p>
          <a:p>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b(1) </a:t>
            </a:r>
            <a:r>
              <a:rPr lang="en-US" sz="1400" dirty="0">
                <a:latin typeface="Times New Roman" panose="02020603050405020304" pitchFamily="18" charset="0"/>
                <a:cs typeface="Times New Roman" panose="02020603050405020304" pitchFamily="18" charset="0"/>
              </a:rPr>
              <a:t>None of the customer-focused product and service results presented include comparisons to </a:t>
            </a:r>
            <a:r>
              <a:rPr lang="en-US" sz="1400" dirty="0" smtClean="0">
                <a:latin typeface="Times New Roman" panose="02020603050405020304" pitchFamily="18" charset="0"/>
                <a:cs typeface="Times New Roman" panose="02020603050405020304" pitchFamily="18" charset="0"/>
              </a:rPr>
              <a:t>applicant’s </a:t>
            </a:r>
            <a:r>
              <a:rPr lang="en-US" sz="1400" dirty="0" smtClean="0">
                <a:latin typeface="Times New Roman" panose="02020603050405020304" pitchFamily="18" charset="0"/>
                <a:cs typeface="Times New Roman" panose="02020603050405020304" pitchFamily="18" charset="0"/>
              </a:rPr>
              <a:t>four </a:t>
            </a:r>
            <a:r>
              <a:rPr lang="en-US" sz="1400" dirty="0">
                <a:latin typeface="Times New Roman" panose="02020603050405020304" pitchFamily="18" charset="0"/>
                <a:cs typeface="Times New Roman" panose="02020603050405020304" pitchFamily="18" charset="0"/>
              </a:rPr>
              <a:t>key competitors, and some process effectiveness and efficiency results do not include comparative data. Given that the </a:t>
            </a:r>
            <a:r>
              <a:rPr lang="en-US" sz="1400" dirty="0" smtClean="0">
                <a:latin typeface="Times New Roman" panose="02020603050405020304" pitchFamily="18" charset="0"/>
                <a:cs typeface="Times New Roman" panose="02020603050405020304" pitchFamily="18" charset="0"/>
              </a:rPr>
              <a:t>comparative </a:t>
            </a:r>
            <a:r>
              <a:rPr lang="en-US" sz="1400" dirty="0">
                <a:latin typeface="Times New Roman" panose="02020603050405020304" pitchFamily="18" charset="0"/>
                <a:cs typeface="Times New Roman" panose="02020603050405020304" pitchFamily="18" charset="0"/>
              </a:rPr>
              <a:t>best-in-class levels reflect only the 25th percentile, comparisons with competitors may help </a:t>
            </a:r>
            <a:r>
              <a:rPr lang="en-US" sz="1400" dirty="0" smtClean="0">
                <a:latin typeface="Times New Roman" panose="02020603050405020304" pitchFamily="18" charset="0"/>
                <a:cs typeface="Times New Roman" panose="02020603050405020304" pitchFamily="18" charset="0"/>
              </a:rPr>
              <a:t>applicant </a:t>
            </a:r>
            <a:r>
              <a:rPr lang="en-US" sz="1400" dirty="0">
                <a:latin typeface="Times New Roman" panose="02020603050405020304" pitchFamily="18" charset="0"/>
                <a:cs typeface="Times New Roman" panose="02020603050405020304" pitchFamily="18" charset="0"/>
              </a:rPr>
              <a:t>understand its relative performance in meeting customer requirements and in becoming the #1 Internet-preferred active wear and shoe resource in the nation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0610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1538" y="320040"/>
            <a:ext cx="7583822" cy="749808"/>
          </a:xfrm>
        </p:spPr>
        <p:txBody>
          <a:bodyPr>
            <a:normAutofit fontScale="90000"/>
          </a:bodyPr>
          <a:lstStyle/>
          <a:p>
            <a:r>
              <a:rPr lang="en-US" sz="3600" dirty="0" smtClean="0">
                <a:latin typeface="Arial" panose="020B0604020202020204" pitchFamily="34" charset="0"/>
                <a:cs typeface="Arial" panose="020B0604020202020204" pitchFamily="34" charset="0"/>
              </a:rPr>
              <a:t>EFQM</a:t>
            </a:r>
            <a:r>
              <a:rPr lang="en-US" sz="3200" dirty="0"/>
              <a:t/>
            </a:r>
            <a:br>
              <a:rPr lang="en-US" sz="3200" dirty="0"/>
            </a:br>
            <a:r>
              <a:rPr lang="en-US" sz="3200" dirty="0"/>
              <a:t> </a:t>
            </a:r>
          </a:p>
        </p:txBody>
      </p:sp>
      <p:sp>
        <p:nvSpPr>
          <p:cNvPr id="6" name="Text Placeholder 5"/>
          <p:cNvSpPr>
            <a:spLocks noGrp="1"/>
          </p:cNvSpPr>
          <p:nvPr>
            <p:ph type="body" sz="quarter" idx="10"/>
          </p:nvPr>
        </p:nvSpPr>
        <p:spPr>
          <a:xfrm>
            <a:off x="1011538" y="973776"/>
            <a:ext cx="7146809" cy="5057067"/>
          </a:xfrm>
        </p:spPr>
        <p:txBody>
          <a:bodyPr>
            <a:noAutofit/>
          </a:bodyPr>
          <a:lstStyle/>
          <a:p>
            <a:pPr marL="0" indent="0"/>
            <a:r>
              <a:rPr lang="en-US" sz="2400" dirty="0" smtClean="0">
                <a:latin typeface="Arial" panose="020B0604020202020204" pitchFamily="34" charset="0"/>
                <a:cs typeface="Arial" panose="020B0604020202020204" pitchFamily="34" charset="0"/>
              </a:rPr>
              <a:t>European Foundation for Quality Management</a:t>
            </a:r>
          </a:p>
          <a:p>
            <a:pPr marL="0" indent="0"/>
            <a:endParaRPr lang="en-US" sz="2400" dirty="0" smtClean="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Widely </a:t>
            </a:r>
            <a:r>
              <a:rPr lang="en-US" sz="2000" dirty="0">
                <a:latin typeface="Arial" panose="020B0604020202020204" pitchFamily="34" charset="0"/>
                <a:cs typeface="Arial" panose="020B0604020202020204" pitchFamily="34" charset="0"/>
              </a:rPr>
              <a:t>used in Europe and other countries.</a:t>
            </a:r>
          </a:p>
          <a:p>
            <a:pPr marL="0" indent="0"/>
            <a:r>
              <a:rPr lang="en-US" sz="2000" dirty="0">
                <a:latin typeface="Arial" panose="020B0604020202020204" pitchFamily="34" charset="0"/>
                <a:cs typeface="Arial" panose="020B0604020202020204" pitchFamily="34" charset="0"/>
              </a:rPr>
              <a:t>Basis for other national and regional awards.</a:t>
            </a:r>
          </a:p>
          <a:p>
            <a:pPr marL="0" indent="0"/>
            <a:r>
              <a:rPr lang="en-US" sz="2000" dirty="0">
                <a:latin typeface="Arial" panose="020B0604020202020204" pitchFamily="34" charset="0"/>
                <a:cs typeface="Arial" panose="020B0604020202020204" pitchFamily="34" charset="0"/>
              </a:rPr>
              <a:t>500+ member organizations in both private and public settings.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39" y="3248085"/>
            <a:ext cx="6613472" cy="311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727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rmAutofit fontScale="90000"/>
          </a:bodyPr>
          <a:lstStyle/>
          <a:p>
            <a:r>
              <a:rPr lang="en-US" sz="3600" dirty="0">
                <a:latin typeface="Arial" panose="020B0604020202020204" pitchFamily="34" charset="0"/>
                <a:cs typeface="Arial" panose="020B0604020202020204" pitchFamily="34" charset="0"/>
              </a:rPr>
              <a:t>EFQM </a:t>
            </a:r>
            <a:r>
              <a:rPr lang="en-US" sz="3600" dirty="0" smtClean="0">
                <a:latin typeface="Arial" panose="020B0604020202020204" pitchFamily="34" charset="0"/>
                <a:cs typeface="Arial" panose="020B0604020202020204" pitchFamily="34" charset="0"/>
              </a:rPr>
              <a:t>facts </a:t>
            </a:r>
            <a:r>
              <a:rPr lang="en-US" sz="3600" dirty="0">
                <a:latin typeface="Arial" panose="020B0604020202020204" pitchFamily="34" charset="0"/>
                <a:cs typeface="Arial" panose="020B0604020202020204" pitchFamily="34" charset="0"/>
              </a:rPr>
              <a:t>and </a:t>
            </a:r>
            <a:r>
              <a:rPr lang="en-US" sz="3600" dirty="0" smtClean="0">
                <a:latin typeface="Arial" panose="020B0604020202020204" pitchFamily="34" charset="0"/>
                <a:cs typeface="Arial" panose="020B0604020202020204" pitchFamily="34" charset="0"/>
              </a:rPr>
              <a:t>figures</a:t>
            </a:r>
            <a:r>
              <a:rPr lang="en-US" sz="3200" dirty="0"/>
              <a:t/>
            </a:r>
            <a:br>
              <a:rPr lang="en-US" sz="3200" dirty="0"/>
            </a:br>
            <a:r>
              <a:rPr lang="en-US" sz="3200" dirty="0"/>
              <a:t> </a:t>
            </a:r>
          </a:p>
        </p:txBody>
      </p:sp>
      <p:sp>
        <p:nvSpPr>
          <p:cNvPr id="6" name="Text Placeholder 5"/>
          <p:cNvSpPr>
            <a:spLocks noGrp="1"/>
          </p:cNvSpPr>
          <p:nvPr>
            <p:ph type="body" sz="quarter" idx="10"/>
          </p:nvPr>
        </p:nvSpPr>
        <p:spPr>
          <a:xfrm>
            <a:off x="985652" y="1069848"/>
            <a:ext cx="7457704" cy="5138057"/>
          </a:xfrm>
        </p:spPr>
        <p:txBody>
          <a:bodyPr>
            <a:noAutofit/>
          </a:bodyPr>
          <a:lstStyle/>
          <a:p>
            <a:r>
              <a:rPr lang="en-US" sz="2000" dirty="0" smtClean="0">
                <a:latin typeface="Arial" panose="020B0604020202020204" pitchFamily="34" charset="0"/>
                <a:cs typeface="Arial" panose="020B0604020202020204" pitchFamily="34" charset="0"/>
              </a:rPr>
              <a:t>Objective</a:t>
            </a:r>
            <a:r>
              <a:rPr lang="en-US" sz="2000" dirty="0">
                <a:latin typeface="Arial" panose="020B0604020202020204" pitchFamily="34" charset="0"/>
                <a:cs typeface="Arial" panose="020B0604020202020204" pitchFamily="34" charset="0"/>
              </a:rPr>
              <a:t>:  “To increase the competitiveness of </a:t>
            </a:r>
            <a:r>
              <a:rPr lang="en-US" sz="2000" dirty="0" smtClean="0">
                <a:latin typeface="Arial" panose="020B0604020202020204" pitchFamily="34" charset="0"/>
                <a:cs typeface="Arial" panose="020B0604020202020204" pitchFamily="34" charset="0"/>
              </a:rPr>
              <a:t>European</a:t>
            </a:r>
          </a:p>
          <a:p>
            <a:r>
              <a:rPr lang="en-US" sz="2000" dirty="0" smtClean="0">
                <a:latin typeface="Arial" panose="020B0604020202020204" pitchFamily="34" charset="0"/>
                <a:cs typeface="Arial" panose="020B0604020202020204" pitchFamily="34" charset="0"/>
              </a:rPr>
              <a:t>organizations </a:t>
            </a:r>
            <a:r>
              <a:rPr lang="en-US" sz="2000" dirty="0">
                <a:latin typeface="Arial" panose="020B0604020202020204" pitchFamily="34" charset="0"/>
                <a:cs typeface="Arial" panose="020B0604020202020204" pitchFamily="34" charset="0"/>
              </a:rPr>
              <a:t>and support the sustainable development of </a:t>
            </a:r>
            <a:r>
              <a:rPr lang="en-US" sz="2000" dirty="0" smtClean="0">
                <a:latin typeface="Arial" panose="020B0604020202020204" pitchFamily="34" charset="0"/>
                <a:cs typeface="Arial" panose="020B0604020202020204" pitchFamily="34" charset="0"/>
              </a:rPr>
              <a:t>the</a:t>
            </a:r>
          </a:p>
          <a:p>
            <a:r>
              <a:rPr lang="en-US" sz="2000" dirty="0" smtClean="0">
                <a:latin typeface="Arial" panose="020B0604020202020204" pitchFamily="34" charset="0"/>
                <a:cs typeface="Arial" panose="020B0604020202020204" pitchFamily="34" charset="0"/>
              </a:rPr>
              <a:t>European </a:t>
            </a:r>
            <a:r>
              <a:rPr lang="en-US" sz="2000" dirty="0">
                <a:latin typeface="Arial" panose="020B0604020202020204" pitchFamily="34" charset="0"/>
                <a:cs typeface="Arial" panose="020B0604020202020204" pitchFamily="34" charset="0"/>
              </a:rPr>
              <a:t>economies.”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Member </a:t>
            </a:r>
            <a:r>
              <a:rPr lang="en-US" sz="2000" dirty="0">
                <a:latin typeface="Arial" panose="020B0604020202020204" pitchFamily="34" charset="0"/>
                <a:cs typeface="Arial" panose="020B0604020202020204" pitchFamily="34" charset="0"/>
              </a:rPr>
              <a:t>based and non profit organization (1989).</a:t>
            </a:r>
          </a:p>
          <a:p>
            <a:r>
              <a:rPr lang="en-US" sz="2000" dirty="0">
                <a:latin typeface="Arial" panose="020B0604020202020204" pitchFamily="34" charset="0"/>
                <a:cs typeface="Arial" panose="020B0604020202020204" pitchFamily="34" charset="0"/>
              </a:rPr>
              <a:t>European Quality Award started in 1992.  </a:t>
            </a:r>
          </a:p>
          <a:p>
            <a:r>
              <a:rPr lang="en-US" sz="2000" dirty="0">
                <a:latin typeface="Arial" panose="020B0604020202020204" pitchFamily="34" charset="0"/>
                <a:cs typeface="Arial" panose="020B0604020202020204" pitchFamily="34" charset="0"/>
              </a:rPr>
              <a:t>Used by over 30,000 Organizations in 25 years in Europe.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Public and Private sector applicants.</a:t>
            </a:r>
          </a:p>
          <a:p>
            <a:r>
              <a:rPr lang="en-US" sz="1800" dirty="0">
                <a:latin typeface="Arial" panose="020B0604020202020204" pitchFamily="34" charset="0"/>
                <a:cs typeface="Arial" panose="020B0604020202020204" pitchFamily="34" charset="0"/>
              </a:rPr>
              <a:t>1. Large Private Sector (over 1000 employees)</a:t>
            </a:r>
          </a:p>
          <a:p>
            <a:r>
              <a:rPr lang="en-US" sz="1800" dirty="0">
                <a:latin typeface="Arial" panose="020B0604020202020204" pitchFamily="34" charset="0"/>
                <a:cs typeface="Arial" panose="020B0604020202020204" pitchFamily="34" charset="0"/>
              </a:rPr>
              <a:t>2. Small / Medium Private Sector (less than 1000 employees)</a:t>
            </a:r>
          </a:p>
          <a:p>
            <a:r>
              <a:rPr lang="en-US" sz="1800" dirty="0">
                <a:latin typeface="Arial" panose="020B0604020202020204" pitchFamily="34" charset="0"/>
                <a:cs typeface="Arial" panose="020B0604020202020204" pitchFamily="34" charset="0"/>
              </a:rPr>
              <a:t>3. Large Public Sector (over 1000 employees)</a:t>
            </a:r>
          </a:p>
          <a:p>
            <a:r>
              <a:rPr lang="en-US" sz="1800" dirty="0">
                <a:latin typeface="Arial" panose="020B0604020202020204" pitchFamily="34" charset="0"/>
                <a:cs typeface="Arial" panose="020B0604020202020204" pitchFamily="34" charset="0"/>
              </a:rPr>
              <a:t>4. Small / Medium Public Sector (less than 1000 employees)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312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6" y="320040"/>
            <a:ext cx="7597834" cy="749808"/>
          </a:xfrm>
        </p:spPr>
        <p:txBody>
          <a:bodyPr>
            <a:normAutofit fontScale="90000"/>
          </a:bodyPr>
          <a:lstStyle/>
          <a:p>
            <a:r>
              <a:rPr lang="en-US" sz="3600" dirty="0">
                <a:latin typeface="Arial" panose="020B0604020202020204" pitchFamily="34" charset="0"/>
                <a:cs typeface="Arial" panose="020B0604020202020204" pitchFamily="34" charset="0"/>
              </a:rPr>
              <a:t>EFQM </a:t>
            </a:r>
            <a:r>
              <a:rPr lang="en-US" sz="3600" dirty="0" smtClean="0">
                <a:latin typeface="Arial" panose="020B0604020202020204" pitchFamily="34" charset="0"/>
                <a:cs typeface="Arial" panose="020B0604020202020204" pitchFamily="34" charset="0"/>
              </a:rPr>
              <a:t>concepts </a:t>
            </a:r>
            <a:r>
              <a:rPr lang="en-US" sz="3600" dirty="0">
                <a:latin typeface="Arial" panose="020B0604020202020204" pitchFamily="34" charset="0"/>
                <a:cs typeface="Arial" panose="020B0604020202020204" pitchFamily="34" charset="0"/>
              </a:rPr>
              <a:t>and </a:t>
            </a:r>
            <a:r>
              <a:rPr lang="en-US" sz="3600" dirty="0" smtClean="0">
                <a:latin typeface="Arial" panose="020B0604020202020204" pitchFamily="34" charset="0"/>
                <a:cs typeface="Arial" panose="020B0604020202020204" pitchFamily="34" charset="0"/>
              </a:rPr>
              <a:t>criteria</a:t>
            </a:r>
            <a:r>
              <a:rPr lang="en-US" sz="3200" dirty="0"/>
              <a:t/>
            </a:r>
            <a:br>
              <a:rPr lang="en-US" sz="3200" dirty="0"/>
            </a:br>
            <a:r>
              <a:rPr lang="en-US" sz="3200" dirty="0"/>
              <a:t> </a:t>
            </a:r>
          </a:p>
        </p:txBody>
      </p:sp>
      <p:sp>
        <p:nvSpPr>
          <p:cNvPr id="6" name="Text Placeholder 5"/>
          <p:cNvSpPr>
            <a:spLocks noGrp="1"/>
          </p:cNvSpPr>
          <p:nvPr>
            <p:ph type="body" sz="quarter" idx="10"/>
          </p:nvPr>
        </p:nvSpPr>
        <p:spPr>
          <a:xfrm>
            <a:off x="997526" y="961901"/>
            <a:ext cx="7837715" cy="5246004"/>
          </a:xfrm>
        </p:spPr>
        <p:txBody>
          <a:bodyPr>
            <a:noAutofit/>
          </a:bodyPr>
          <a:lstStyle/>
          <a:p>
            <a:r>
              <a:rPr lang="en-US" sz="2400" dirty="0">
                <a:latin typeface="Arial" panose="020B0604020202020204" pitchFamily="34" charset="0"/>
                <a:cs typeface="Arial" panose="020B0604020202020204" pitchFamily="34" charset="0"/>
              </a:rPr>
              <a:t>Excellence:  “Excellence is about doing your best</a:t>
            </a:r>
            <a:r>
              <a:rPr lang="en-US" sz="24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8 </a:t>
            </a:r>
            <a:r>
              <a:rPr lang="en-US" sz="2400" dirty="0" smtClean="0">
                <a:latin typeface="Arial" panose="020B0604020202020204" pitchFamily="34" charset="0"/>
                <a:cs typeface="Arial" panose="020B0604020202020204" pitchFamily="34" charset="0"/>
              </a:rPr>
              <a:t>Fundamental Concepts</a:t>
            </a:r>
            <a:r>
              <a:rPr lang="en-US" sz="24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Adding Value for </a:t>
            </a:r>
            <a:r>
              <a:rPr lang="en-US" sz="1800" dirty="0" smtClean="0">
                <a:latin typeface="Arial" panose="020B0604020202020204" pitchFamily="34" charset="0"/>
                <a:cs typeface="Arial" panose="020B0604020202020204" pitchFamily="34" charset="0"/>
              </a:rPr>
              <a:t>Customers, </a:t>
            </a:r>
            <a:r>
              <a:rPr lang="en-US" sz="1800" dirty="0">
                <a:latin typeface="Arial" panose="020B0604020202020204" pitchFamily="34" charset="0"/>
                <a:cs typeface="Arial" panose="020B0604020202020204" pitchFamily="34" charset="0"/>
              </a:rPr>
              <a:t>Creating a Sustainable Future</a:t>
            </a:r>
            <a:r>
              <a:rPr lang="en-US" sz="1800" dirty="0" smtClean="0">
                <a:latin typeface="Arial" panose="020B0604020202020204" pitchFamily="34" charset="0"/>
                <a:cs typeface="Arial" panose="020B0604020202020204" pitchFamily="34" charset="0"/>
              </a:rPr>
              <a:t>, Developing</a:t>
            </a:r>
          </a:p>
          <a:p>
            <a:r>
              <a:rPr lang="en-US" sz="1800" dirty="0" smtClean="0">
                <a:latin typeface="Arial" panose="020B0604020202020204" pitchFamily="34" charset="0"/>
                <a:cs typeface="Arial" panose="020B0604020202020204" pitchFamily="34" charset="0"/>
              </a:rPr>
              <a:t>Organizational </a:t>
            </a:r>
            <a:r>
              <a:rPr lang="en-US" sz="1800" dirty="0">
                <a:latin typeface="Arial" panose="020B0604020202020204" pitchFamily="34" charset="0"/>
                <a:cs typeface="Arial" panose="020B0604020202020204" pitchFamily="34" charset="0"/>
              </a:rPr>
              <a:t>Capability, Harnessing </a:t>
            </a:r>
            <a:r>
              <a:rPr lang="en-US" sz="1800" dirty="0" smtClean="0">
                <a:latin typeface="Arial" panose="020B0604020202020204" pitchFamily="34" charset="0"/>
                <a:cs typeface="Arial" panose="020B0604020202020204" pitchFamily="34" charset="0"/>
              </a:rPr>
              <a:t>Creativity and Innovation; </a:t>
            </a:r>
          </a:p>
          <a:p>
            <a:r>
              <a:rPr lang="en-US" sz="1800" dirty="0" smtClean="0">
                <a:latin typeface="Arial" panose="020B0604020202020204" pitchFamily="34" charset="0"/>
                <a:cs typeface="Arial" panose="020B0604020202020204" pitchFamily="34" charset="0"/>
              </a:rPr>
              <a:t>Leading </a:t>
            </a:r>
            <a:r>
              <a:rPr lang="en-US" sz="1800" dirty="0">
                <a:latin typeface="Arial" panose="020B0604020202020204" pitchFamily="34" charset="0"/>
                <a:cs typeface="Arial" panose="020B0604020202020204" pitchFamily="34" charset="0"/>
              </a:rPr>
              <a:t>with Vision, Inspiration and </a:t>
            </a:r>
            <a:r>
              <a:rPr lang="en-US" sz="1800" dirty="0" smtClean="0">
                <a:latin typeface="Arial" panose="020B0604020202020204" pitchFamily="34" charset="0"/>
                <a:cs typeface="Arial" panose="020B0604020202020204" pitchFamily="34" charset="0"/>
              </a:rPr>
              <a:t>Integrity; Managing with Agility,</a:t>
            </a:r>
          </a:p>
          <a:p>
            <a:r>
              <a:rPr lang="en-US" sz="1800" dirty="0" smtClean="0">
                <a:latin typeface="Arial" panose="020B0604020202020204" pitchFamily="34" charset="0"/>
                <a:cs typeface="Arial" panose="020B0604020202020204" pitchFamily="34" charset="0"/>
              </a:rPr>
              <a:t>Succeeding through </a:t>
            </a:r>
            <a:r>
              <a:rPr lang="en-US" sz="1800" dirty="0">
                <a:latin typeface="Arial" panose="020B0604020202020204" pitchFamily="34" charset="0"/>
                <a:cs typeface="Arial" panose="020B0604020202020204" pitchFamily="34" charset="0"/>
              </a:rPr>
              <a:t>the Talent of People, </a:t>
            </a:r>
            <a:r>
              <a:rPr lang="en-US" sz="1800" dirty="0" smtClean="0">
                <a:latin typeface="Arial" panose="020B0604020202020204" pitchFamily="34" charset="0"/>
                <a:cs typeface="Arial" panose="020B0604020202020204" pitchFamily="34" charset="0"/>
              </a:rPr>
              <a:t>Sustaining Outstanding </a:t>
            </a:r>
            <a:r>
              <a:rPr lang="en-US" sz="1800" dirty="0">
                <a:latin typeface="Arial" panose="020B0604020202020204" pitchFamily="34" charset="0"/>
                <a:cs typeface="Arial" panose="020B0604020202020204" pitchFamily="34" charset="0"/>
              </a:rPr>
              <a:t>Results</a:t>
            </a:r>
            <a:endParaRPr lang="en-US" sz="16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5 Enabler Criterion (Taking Action):</a:t>
            </a:r>
          </a:p>
          <a:p>
            <a:r>
              <a:rPr lang="en-US" sz="1800" dirty="0">
                <a:latin typeface="Arial" panose="020B0604020202020204" pitchFamily="34" charset="0"/>
                <a:cs typeface="Arial" panose="020B0604020202020204" pitchFamily="34" charset="0"/>
              </a:rPr>
              <a:t>Leadership, </a:t>
            </a:r>
            <a:r>
              <a:rPr lang="en-US" sz="1800" dirty="0" smtClean="0">
                <a:latin typeface="Arial" panose="020B0604020202020204" pitchFamily="34" charset="0"/>
                <a:cs typeface="Arial" panose="020B0604020202020204" pitchFamily="34" charset="0"/>
              </a:rPr>
              <a:t>People, Strategy; Partnerships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Resources and </a:t>
            </a:r>
          </a:p>
          <a:p>
            <a:r>
              <a:rPr lang="en-US" sz="1800" dirty="0" smtClean="0">
                <a:latin typeface="Arial" panose="020B0604020202020204" pitchFamily="34" charset="0"/>
                <a:cs typeface="Arial" panose="020B0604020202020204" pitchFamily="34" charset="0"/>
              </a:rPr>
              <a:t>Processes</a:t>
            </a:r>
            <a:r>
              <a:rPr lang="en-US" sz="1800" dirty="0">
                <a:latin typeface="Arial" panose="020B0604020202020204" pitchFamily="34" charset="0"/>
                <a:cs typeface="Arial" panose="020B0604020202020204" pitchFamily="34" charset="0"/>
              </a:rPr>
              <a:t>, Products and Services</a:t>
            </a:r>
            <a:endParaRPr lang="en-US" sz="1100" dirty="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4 </a:t>
            </a:r>
            <a:r>
              <a:rPr lang="en-US" sz="2400" dirty="0">
                <a:latin typeface="Arial" panose="020B0604020202020204" pitchFamily="34" charset="0"/>
                <a:cs typeface="Arial" panose="020B0604020202020204" pitchFamily="34" charset="0"/>
              </a:rPr>
              <a:t>Results Criterion (Impact):</a:t>
            </a:r>
          </a:p>
          <a:p>
            <a:r>
              <a:rPr lang="en-US" sz="1800" dirty="0">
                <a:latin typeface="Arial" panose="020B0604020202020204" pitchFamily="34" charset="0"/>
                <a:cs typeface="Arial" panose="020B0604020202020204" pitchFamily="34" charset="0"/>
              </a:rPr>
              <a:t>Customer, People, Society and </a:t>
            </a:r>
            <a:r>
              <a:rPr lang="en-US" sz="1800" dirty="0" smtClean="0">
                <a:latin typeface="Arial" panose="020B0604020202020204" pitchFamily="34" charset="0"/>
                <a:cs typeface="Arial" panose="020B0604020202020204" pitchFamily="34" charset="0"/>
              </a:rPr>
              <a:t>Business</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All </a:t>
            </a:r>
            <a:r>
              <a:rPr lang="en-US" sz="2400" dirty="0">
                <a:latin typeface="Arial" panose="020B0604020202020204" pitchFamily="34" charset="0"/>
                <a:cs typeface="Arial" panose="020B0604020202020204" pitchFamily="34" charset="0"/>
              </a:rPr>
              <a:t>Supported by </a:t>
            </a:r>
            <a:r>
              <a:rPr lang="en-US" sz="2400" dirty="0" smtClean="0">
                <a:latin typeface="Arial" panose="020B0604020202020204" pitchFamily="34" charset="0"/>
                <a:cs typeface="Arial" panose="020B0604020202020204" pitchFamily="34" charset="0"/>
              </a:rPr>
              <a:t>Learning, Creativity </a:t>
            </a:r>
            <a:r>
              <a:rPr lang="en-US" sz="2400" dirty="0">
                <a:latin typeface="Arial" panose="020B0604020202020204" pitchFamily="34" charset="0"/>
                <a:cs typeface="Arial" panose="020B0604020202020204" pitchFamily="34" charset="0"/>
              </a:rPr>
              <a:t>and Innovation</a:t>
            </a:r>
            <a:endParaRPr lang="en-US" sz="2000" dirty="0">
              <a:latin typeface="Arial" panose="020B0604020202020204" pitchFamily="34" charset="0"/>
              <a:cs typeface="Arial" panose="020B0604020202020204" pitchFamily="34" charset="0"/>
            </a:endParaRPr>
          </a:p>
        </p:txBody>
      </p:sp>
      <p:pic>
        <p:nvPicPr>
          <p:cNvPr id="2050" name="Picture 2" descr="C:\Users\Shawn Flynn\Desktop\Ex Frameworks Presentation\efq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379" y="4441371"/>
            <a:ext cx="2522756"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358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7" y="201287"/>
            <a:ext cx="7597832" cy="749808"/>
          </a:xfrm>
        </p:spPr>
        <p:txBody>
          <a:bodyPr>
            <a:normAutofit fontScale="90000"/>
          </a:bodyPr>
          <a:lstStyle/>
          <a:p>
            <a:r>
              <a:rPr lang="en-US" sz="3600" dirty="0">
                <a:latin typeface="Arial" panose="020B0604020202020204" pitchFamily="34" charset="0"/>
                <a:cs typeface="Arial" panose="020B0604020202020204" pitchFamily="34" charset="0"/>
              </a:rPr>
              <a:t>EFQM </a:t>
            </a:r>
            <a:r>
              <a:rPr lang="en-US" sz="3600" dirty="0" smtClean="0">
                <a:latin typeface="Arial" panose="020B0604020202020204" pitchFamily="34" charset="0"/>
                <a:cs typeface="Arial" panose="020B0604020202020204" pitchFamily="34" charset="0"/>
              </a:rPr>
              <a:t>evaluation</a:t>
            </a:r>
            <a:r>
              <a:rPr lang="en-US" sz="3200" dirty="0"/>
              <a:t/>
            </a:r>
            <a:br>
              <a:rPr lang="en-US" sz="3200" dirty="0"/>
            </a:br>
            <a:r>
              <a:rPr lang="en-US" sz="3200" dirty="0"/>
              <a:t> </a:t>
            </a:r>
          </a:p>
        </p:txBody>
      </p:sp>
      <p:sp>
        <p:nvSpPr>
          <p:cNvPr id="6" name="Text Placeholder 5"/>
          <p:cNvSpPr>
            <a:spLocks noGrp="1"/>
          </p:cNvSpPr>
          <p:nvPr>
            <p:ph type="body" sz="quarter" idx="10"/>
          </p:nvPr>
        </p:nvSpPr>
        <p:spPr>
          <a:xfrm>
            <a:off x="997527" y="843148"/>
            <a:ext cx="7505205" cy="5364757"/>
          </a:xfrm>
        </p:spPr>
        <p:txBody>
          <a:bodyPr>
            <a:noAutofit/>
          </a:bodyPr>
          <a:lstStyle/>
          <a:p>
            <a:r>
              <a:rPr lang="en-US" sz="2000" dirty="0" smtClean="0">
                <a:latin typeface="Arial" panose="020B0604020202020204" pitchFamily="34" charset="0"/>
                <a:cs typeface="Arial" panose="020B0604020202020204" pitchFamily="34" charset="0"/>
              </a:rPr>
              <a:t>Radar </a:t>
            </a:r>
            <a:r>
              <a:rPr lang="en-US" sz="2000" dirty="0">
                <a:latin typeface="Arial" panose="020B0604020202020204" pitchFamily="34" charset="0"/>
                <a:cs typeface="Arial" panose="020B0604020202020204" pitchFamily="34" charset="0"/>
              </a:rPr>
              <a:t>Logic-Results, </a:t>
            </a:r>
            <a:r>
              <a:rPr lang="en-US" sz="2000" dirty="0" smtClean="0">
                <a:latin typeface="Arial" panose="020B0604020202020204" pitchFamily="34" charset="0"/>
                <a:cs typeface="Arial" panose="020B0604020202020204" pitchFamily="34" charset="0"/>
              </a:rPr>
              <a:t>Approaches, Deploy</a:t>
            </a:r>
            <a:r>
              <a:rPr lang="en-US" sz="2000" dirty="0">
                <a:latin typeface="Arial" panose="020B0604020202020204" pitchFamily="34" charset="0"/>
                <a:cs typeface="Arial" panose="020B0604020202020204" pitchFamily="34" charset="0"/>
              </a:rPr>
              <a:t>, Assess and Refine</a:t>
            </a:r>
          </a:p>
        </p:txBody>
      </p:sp>
      <p:pic>
        <p:nvPicPr>
          <p:cNvPr id="4" name="Picture 2" descr="C:\Users\Shawn Flynn\Desktop\DK Lean Resume\Ex Frameworks Presentation\Ex Photos\radar.fw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527" y="1436926"/>
            <a:ext cx="7597833" cy="485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98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6" y="320040"/>
            <a:ext cx="7597834" cy="749808"/>
          </a:xfrm>
        </p:spPr>
        <p:txBody>
          <a:bodyPr>
            <a:normAutofit fontScale="90000"/>
          </a:bodyPr>
          <a:lstStyle/>
          <a:p>
            <a:r>
              <a:rPr lang="en-US" sz="3100" dirty="0">
                <a:latin typeface="Arial" panose="020B0604020202020204" pitchFamily="34" charset="0"/>
                <a:cs typeface="Arial" panose="020B0604020202020204" pitchFamily="34" charset="0"/>
              </a:rPr>
              <a:t>EFQM </a:t>
            </a:r>
            <a:r>
              <a:rPr lang="en-US" sz="3100" dirty="0" smtClean="0">
                <a:latin typeface="Arial" panose="020B0604020202020204" pitchFamily="34" charset="0"/>
                <a:cs typeface="Arial" panose="020B0604020202020204" pitchFamily="34" charset="0"/>
              </a:rPr>
              <a:t>Criteria and Feedback Example</a:t>
            </a:r>
            <a:r>
              <a:rPr lang="en-US" sz="3200" dirty="0"/>
              <a:t/>
            </a:r>
            <a:br>
              <a:rPr lang="en-US" sz="3200" dirty="0"/>
            </a:br>
            <a:r>
              <a:rPr lang="en-US" sz="3200" dirty="0"/>
              <a:t> </a:t>
            </a:r>
          </a:p>
        </p:txBody>
      </p:sp>
      <p:sp>
        <p:nvSpPr>
          <p:cNvPr id="6" name="Text Placeholder 5"/>
          <p:cNvSpPr>
            <a:spLocks noGrp="1"/>
          </p:cNvSpPr>
          <p:nvPr>
            <p:ph type="body" sz="quarter" idx="10"/>
          </p:nvPr>
        </p:nvSpPr>
        <p:spPr>
          <a:xfrm>
            <a:off x="997526" y="961901"/>
            <a:ext cx="7837715" cy="5246004"/>
          </a:xfrm>
        </p:spPr>
        <p:txBody>
          <a:bodyPr>
            <a:noAutofit/>
          </a:bodyPr>
          <a:lstStyle/>
          <a:p>
            <a:endParaRPr lang="en-US" sz="11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8 </a:t>
            </a:r>
            <a:r>
              <a:rPr lang="en-US" sz="2400" dirty="0" smtClean="0">
                <a:latin typeface="Arial" panose="020B0604020202020204" pitchFamily="34" charset="0"/>
                <a:cs typeface="Arial" panose="020B0604020202020204" pitchFamily="34" charset="0"/>
              </a:rPr>
              <a:t>Fundamental Concepts</a:t>
            </a:r>
            <a:r>
              <a:rPr lang="en-US" sz="24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Adding Value for </a:t>
            </a:r>
            <a:r>
              <a:rPr lang="en-US" sz="1800" dirty="0" smtClean="0">
                <a:latin typeface="Arial" panose="020B0604020202020204" pitchFamily="34" charset="0"/>
                <a:cs typeface="Arial" panose="020B0604020202020204" pitchFamily="34" charset="0"/>
              </a:rPr>
              <a:t>Customers, </a:t>
            </a:r>
            <a:r>
              <a:rPr lang="en-US" sz="1800" dirty="0">
                <a:latin typeface="Arial" panose="020B0604020202020204" pitchFamily="34" charset="0"/>
                <a:cs typeface="Arial" panose="020B0604020202020204" pitchFamily="34" charset="0"/>
              </a:rPr>
              <a:t>Creating a Sustainable Future</a:t>
            </a:r>
            <a:r>
              <a:rPr lang="en-US" sz="1800" dirty="0" smtClean="0">
                <a:latin typeface="Arial" panose="020B0604020202020204" pitchFamily="34" charset="0"/>
                <a:cs typeface="Arial" panose="020B0604020202020204" pitchFamily="34" charset="0"/>
              </a:rPr>
              <a:t>, Developing</a:t>
            </a:r>
          </a:p>
          <a:p>
            <a:r>
              <a:rPr lang="en-US" sz="1800" dirty="0" smtClean="0">
                <a:latin typeface="Arial" panose="020B0604020202020204" pitchFamily="34" charset="0"/>
                <a:cs typeface="Arial" panose="020B0604020202020204" pitchFamily="34" charset="0"/>
              </a:rPr>
              <a:t>Organizational </a:t>
            </a:r>
            <a:r>
              <a:rPr lang="en-US" sz="1800" dirty="0">
                <a:latin typeface="Arial" panose="020B0604020202020204" pitchFamily="34" charset="0"/>
                <a:cs typeface="Arial" panose="020B0604020202020204" pitchFamily="34" charset="0"/>
              </a:rPr>
              <a:t>Capability, Harnessing </a:t>
            </a:r>
            <a:r>
              <a:rPr lang="en-US" sz="1800" dirty="0" smtClean="0">
                <a:latin typeface="Arial" panose="020B0604020202020204" pitchFamily="34" charset="0"/>
                <a:cs typeface="Arial" panose="020B0604020202020204" pitchFamily="34" charset="0"/>
              </a:rPr>
              <a:t>Creativity and Innovation; </a:t>
            </a:r>
          </a:p>
          <a:p>
            <a:r>
              <a:rPr lang="en-US" sz="1800" dirty="0" smtClean="0">
                <a:latin typeface="Arial" panose="020B0604020202020204" pitchFamily="34" charset="0"/>
                <a:cs typeface="Arial" panose="020B0604020202020204" pitchFamily="34" charset="0"/>
              </a:rPr>
              <a:t>Leading </a:t>
            </a:r>
            <a:r>
              <a:rPr lang="en-US" sz="1800" dirty="0">
                <a:latin typeface="Arial" panose="020B0604020202020204" pitchFamily="34" charset="0"/>
                <a:cs typeface="Arial" panose="020B0604020202020204" pitchFamily="34" charset="0"/>
              </a:rPr>
              <a:t>with Vision, Inspiration and </a:t>
            </a:r>
            <a:r>
              <a:rPr lang="en-US" sz="1800" dirty="0" smtClean="0">
                <a:latin typeface="Arial" panose="020B0604020202020204" pitchFamily="34" charset="0"/>
                <a:cs typeface="Arial" panose="020B0604020202020204" pitchFamily="34" charset="0"/>
              </a:rPr>
              <a:t>Integrity; Managing with Agility,</a:t>
            </a:r>
          </a:p>
          <a:p>
            <a:r>
              <a:rPr lang="en-US" sz="1800" dirty="0" smtClean="0">
                <a:latin typeface="Arial" panose="020B0604020202020204" pitchFamily="34" charset="0"/>
                <a:cs typeface="Arial" panose="020B0604020202020204" pitchFamily="34" charset="0"/>
              </a:rPr>
              <a:t>Succeeding through </a:t>
            </a:r>
            <a:r>
              <a:rPr lang="en-US" sz="1800" dirty="0">
                <a:latin typeface="Arial" panose="020B0604020202020204" pitchFamily="34" charset="0"/>
                <a:cs typeface="Arial" panose="020B0604020202020204" pitchFamily="34" charset="0"/>
              </a:rPr>
              <a:t>the Talent of People, </a:t>
            </a:r>
            <a:r>
              <a:rPr lang="en-US" sz="1800" dirty="0" smtClean="0">
                <a:latin typeface="Arial" panose="020B0604020202020204" pitchFamily="34" charset="0"/>
                <a:cs typeface="Arial" panose="020B0604020202020204" pitchFamily="34" charset="0"/>
              </a:rPr>
              <a:t>Sustaining Outstanding </a:t>
            </a:r>
            <a:r>
              <a:rPr lang="en-US" sz="1800" dirty="0">
                <a:latin typeface="Arial" panose="020B0604020202020204" pitchFamily="34" charset="0"/>
                <a:cs typeface="Arial" panose="020B0604020202020204" pitchFamily="34" charset="0"/>
              </a:rPr>
              <a:t>Results</a:t>
            </a:r>
            <a:endParaRPr lang="en-US" sz="16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5 Enabler Criterion (Taking Action):</a:t>
            </a:r>
          </a:p>
          <a:p>
            <a:r>
              <a:rPr lang="en-US" sz="1800" dirty="0">
                <a:latin typeface="Arial" panose="020B0604020202020204" pitchFamily="34" charset="0"/>
                <a:cs typeface="Arial" panose="020B0604020202020204" pitchFamily="34" charset="0"/>
              </a:rPr>
              <a:t>Leadership, </a:t>
            </a:r>
            <a:r>
              <a:rPr lang="en-US" sz="1800" dirty="0" smtClean="0">
                <a:latin typeface="Arial" panose="020B0604020202020204" pitchFamily="34" charset="0"/>
                <a:cs typeface="Arial" panose="020B0604020202020204" pitchFamily="34" charset="0"/>
              </a:rPr>
              <a:t>People, Strategy; Partnerships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Resources and </a:t>
            </a:r>
          </a:p>
          <a:p>
            <a:r>
              <a:rPr lang="en-US" sz="1800" dirty="0" smtClean="0">
                <a:latin typeface="Arial" panose="020B0604020202020204" pitchFamily="34" charset="0"/>
                <a:cs typeface="Arial" panose="020B0604020202020204" pitchFamily="34" charset="0"/>
              </a:rPr>
              <a:t>Processes</a:t>
            </a:r>
            <a:r>
              <a:rPr lang="en-US" sz="1800" dirty="0">
                <a:latin typeface="Arial" panose="020B0604020202020204" pitchFamily="34" charset="0"/>
                <a:cs typeface="Arial" panose="020B0604020202020204" pitchFamily="34" charset="0"/>
              </a:rPr>
              <a:t>, Products and Services</a:t>
            </a:r>
            <a:endParaRPr lang="en-US" sz="1100" dirty="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4 </a:t>
            </a:r>
            <a:r>
              <a:rPr lang="en-US" sz="2400" dirty="0">
                <a:latin typeface="Arial" panose="020B0604020202020204" pitchFamily="34" charset="0"/>
                <a:cs typeface="Arial" panose="020B0604020202020204" pitchFamily="34" charset="0"/>
              </a:rPr>
              <a:t>Results Criterion (Impact):</a:t>
            </a:r>
          </a:p>
          <a:p>
            <a:r>
              <a:rPr lang="en-US" sz="1800" dirty="0">
                <a:latin typeface="Arial" panose="020B0604020202020204" pitchFamily="34" charset="0"/>
                <a:cs typeface="Arial" panose="020B0604020202020204" pitchFamily="34" charset="0"/>
              </a:rPr>
              <a:t>Customer, People, Society and </a:t>
            </a:r>
            <a:r>
              <a:rPr lang="en-US" sz="1800" dirty="0" smtClean="0">
                <a:latin typeface="Arial" panose="020B0604020202020204" pitchFamily="34" charset="0"/>
                <a:cs typeface="Arial" panose="020B0604020202020204" pitchFamily="34" charset="0"/>
              </a:rPr>
              <a:t>Business</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All </a:t>
            </a:r>
            <a:r>
              <a:rPr lang="en-US" sz="2400" dirty="0">
                <a:latin typeface="Arial" panose="020B0604020202020204" pitchFamily="34" charset="0"/>
                <a:cs typeface="Arial" panose="020B0604020202020204" pitchFamily="34" charset="0"/>
              </a:rPr>
              <a:t>Supported by </a:t>
            </a:r>
            <a:r>
              <a:rPr lang="en-US" sz="2400" dirty="0" smtClean="0">
                <a:latin typeface="Arial" panose="020B0604020202020204" pitchFamily="34" charset="0"/>
                <a:cs typeface="Arial" panose="020B0604020202020204" pitchFamily="34" charset="0"/>
              </a:rPr>
              <a:t>Learning, Creativity </a:t>
            </a:r>
            <a:r>
              <a:rPr lang="en-US" sz="2400" dirty="0">
                <a:latin typeface="Arial" panose="020B0604020202020204" pitchFamily="34" charset="0"/>
                <a:cs typeface="Arial" panose="020B0604020202020204" pitchFamily="34" charset="0"/>
              </a:rPr>
              <a:t>and Innovation</a:t>
            </a:r>
            <a:endParaRPr lang="en-US" sz="2000" dirty="0">
              <a:latin typeface="Arial" panose="020B0604020202020204" pitchFamily="34" charset="0"/>
              <a:cs typeface="Arial" panose="020B0604020202020204" pitchFamily="34" charset="0"/>
            </a:endParaRPr>
          </a:p>
        </p:txBody>
      </p:sp>
      <p:pic>
        <p:nvPicPr>
          <p:cNvPr id="2050" name="Picture 2" descr="C:\Users\Shawn Flynn\Desktop\Ex Frameworks Presentation\efq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379" y="4441371"/>
            <a:ext cx="2522756"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1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2525" y="320040"/>
            <a:ext cx="7692835" cy="749808"/>
          </a:xfrm>
        </p:spPr>
        <p:txBody>
          <a:bodyPr>
            <a:normAutofit fontScale="90000"/>
          </a:bodyPr>
          <a:lstStyle/>
          <a:p>
            <a:r>
              <a:rPr lang="en-US" sz="3100" dirty="0">
                <a:latin typeface="Arial" panose="020B0604020202020204" pitchFamily="34" charset="0"/>
                <a:cs typeface="Arial" panose="020B0604020202020204" pitchFamily="34" charset="0"/>
              </a:rPr>
              <a:t>What </a:t>
            </a:r>
            <a:r>
              <a:rPr lang="en-US" sz="3100" dirty="0" smtClean="0">
                <a:latin typeface="Arial" panose="020B0604020202020204" pitchFamily="34" charset="0"/>
                <a:cs typeface="Arial" panose="020B0604020202020204" pitchFamily="34" charset="0"/>
              </a:rPr>
              <a:t>are </a:t>
            </a:r>
            <a:r>
              <a:rPr lang="en-US" sz="3100" dirty="0">
                <a:latin typeface="Arial" panose="020B0604020202020204" pitchFamily="34" charset="0"/>
                <a:cs typeface="Arial" panose="020B0604020202020204" pitchFamily="34" charset="0"/>
              </a:rPr>
              <a:t>Excellence Frameworks?</a:t>
            </a:r>
            <a:r>
              <a:rPr lang="en-US" sz="2800" dirty="0"/>
              <a:t/>
            </a:r>
            <a:br>
              <a:rPr lang="en-US" sz="2800" dirty="0"/>
            </a:br>
            <a:r>
              <a:rPr lang="en-US" sz="1400" dirty="0"/>
              <a:t/>
            </a:r>
            <a:br>
              <a:rPr lang="en-US" sz="1400" dirty="0"/>
            </a:br>
            <a:r>
              <a:rPr lang="en-US" sz="3200" dirty="0" smtClean="0"/>
              <a:t> </a:t>
            </a:r>
            <a:endParaRPr lang="en-US" sz="3200" dirty="0"/>
          </a:p>
        </p:txBody>
      </p:sp>
      <p:sp>
        <p:nvSpPr>
          <p:cNvPr id="6" name="Text Placeholder 5"/>
          <p:cNvSpPr>
            <a:spLocks noGrp="1"/>
          </p:cNvSpPr>
          <p:nvPr>
            <p:ph type="body" sz="quarter" idx="10"/>
          </p:nvPr>
        </p:nvSpPr>
        <p:spPr>
          <a:xfrm>
            <a:off x="985652" y="985652"/>
            <a:ext cx="7243948" cy="5222253"/>
          </a:xfrm>
        </p:spPr>
        <p:txBody>
          <a:bodyPr>
            <a:noAutofit/>
          </a:bodyPr>
          <a:lstStyle/>
          <a:p>
            <a:r>
              <a:rPr lang="en-US" sz="2000" dirty="0" smtClean="0">
                <a:latin typeface="Times New Roman" panose="02020603050405020304" pitchFamily="18" charset="0"/>
                <a:cs typeface="Times New Roman" panose="02020603050405020304" pitchFamily="18" charset="0"/>
              </a:rPr>
              <a:t>Structured models using integrated approaches for organizational and</a:t>
            </a:r>
          </a:p>
          <a:p>
            <a:r>
              <a:rPr lang="en-US" sz="2000" dirty="0" smtClean="0">
                <a:latin typeface="Times New Roman" panose="02020603050405020304" pitchFamily="18" charset="0"/>
                <a:cs typeface="Times New Roman" panose="02020603050405020304" pitchFamily="18" charset="0"/>
              </a:rPr>
              <a:t>performance </a:t>
            </a:r>
            <a:r>
              <a:rPr lang="en-US" sz="2000" dirty="0">
                <a:latin typeface="Times New Roman" panose="02020603050405020304" pitchFamily="18" charset="0"/>
                <a:cs typeface="Times New Roman" panose="02020603050405020304" pitchFamily="18" charset="0"/>
              </a:rPr>
              <a:t>management</a:t>
            </a:r>
            <a:r>
              <a:rPr lang="en-US" sz="2000" dirty="0" smtClean="0">
                <a:latin typeface="Times New Roman" panose="02020603050405020304" pitchFamily="18" charset="0"/>
                <a:cs typeface="Times New Roman" panose="02020603050405020304" pitchFamily="18" charset="0"/>
              </a:rPr>
              <a:t>.</a:t>
            </a:r>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Characteristics of Frameworks and Programs:</a:t>
            </a:r>
          </a:p>
          <a:p>
            <a:pPr marL="0" indent="0"/>
            <a:r>
              <a:rPr lang="en-US" sz="1800" dirty="0" smtClean="0">
                <a:latin typeface="Times New Roman" panose="02020603050405020304" pitchFamily="18" charset="0"/>
                <a:cs typeface="Times New Roman" panose="02020603050405020304" pitchFamily="18" charset="0"/>
              </a:rPr>
              <a:t>	Employ an adaptable structured or holistic operating </a:t>
            </a:r>
            <a:r>
              <a:rPr lang="en-US" sz="1800" dirty="0">
                <a:latin typeface="Times New Roman" panose="02020603050405020304" pitchFamily="18" charset="0"/>
                <a:cs typeface="Times New Roman" panose="02020603050405020304" pitchFamily="18" charset="0"/>
              </a:rPr>
              <a:t>model, standard </a:t>
            </a:r>
            <a:r>
              <a:rPr lang="en-US" sz="1800" dirty="0" smtClean="0">
                <a:latin typeface="Times New Roman" panose="02020603050405020304" pitchFamily="18" charset="0"/>
                <a:cs typeface="Times New Roman" panose="02020603050405020304" pitchFamily="18" charset="0"/>
              </a:rPr>
              <a:t>or</a:t>
            </a:r>
          </a:p>
          <a:p>
            <a:pPr marL="0" indent="0"/>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criteria.</a:t>
            </a:r>
          </a:p>
          <a:p>
            <a:pPr marL="0" indent="0"/>
            <a:r>
              <a:rPr lang="en-US" sz="1800" dirty="0" smtClean="0">
                <a:latin typeface="Times New Roman" panose="02020603050405020304" pitchFamily="18" charset="0"/>
                <a:cs typeface="Times New Roman" panose="02020603050405020304" pitchFamily="18" charset="0"/>
              </a:rPr>
              <a:t>	Provide systems perspective through an integrated management system</a:t>
            </a:r>
          </a:p>
          <a:p>
            <a:pPr marL="0" indent="0"/>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or program.</a:t>
            </a:r>
          </a:p>
          <a:p>
            <a:pPr marL="0" indent="0"/>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Deliver </a:t>
            </a:r>
            <a:r>
              <a:rPr lang="en-US" sz="1800" dirty="0">
                <a:latin typeface="Times New Roman" panose="02020603050405020304" pitchFamily="18" charset="0"/>
                <a:cs typeface="Times New Roman" panose="02020603050405020304" pitchFamily="18" charset="0"/>
              </a:rPr>
              <a:t>ever-increasing customer and stakeholder </a:t>
            </a:r>
            <a:r>
              <a:rPr lang="en-US" sz="1800" dirty="0" smtClean="0">
                <a:latin typeface="Times New Roman" panose="02020603050405020304" pitchFamily="18" charset="0"/>
                <a:cs typeface="Times New Roman" panose="02020603050405020304" pitchFamily="18" charset="0"/>
              </a:rPr>
              <a:t>value.</a:t>
            </a:r>
          </a:p>
          <a:p>
            <a:pPr marL="0" indent="0"/>
            <a:r>
              <a:rPr lang="en-US" sz="1800" dirty="0" smtClean="0">
                <a:latin typeface="Times New Roman" panose="02020603050405020304" pitchFamily="18" charset="0"/>
                <a:cs typeface="Times New Roman" panose="02020603050405020304" pitchFamily="18" charset="0"/>
              </a:rPr>
              <a:t>	Improve </a:t>
            </a:r>
            <a:r>
              <a:rPr lang="en-US" sz="1800" dirty="0">
                <a:latin typeface="Times New Roman" panose="02020603050405020304" pitchFamily="18" charset="0"/>
                <a:cs typeface="Times New Roman" panose="02020603050405020304" pitchFamily="18" charset="0"/>
              </a:rPr>
              <a:t>organizational effectiveness and </a:t>
            </a:r>
            <a:r>
              <a:rPr lang="en-US" sz="1800" dirty="0" smtClean="0">
                <a:latin typeface="Times New Roman" panose="02020603050405020304" pitchFamily="18" charset="0"/>
                <a:cs typeface="Times New Roman" panose="02020603050405020304" pitchFamily="18" charset="0"/>
              </a:rPr>
              <a:t>sustainability.</a:t>
            </a:r>
            <a:endParaRPr lang="en-US" sz="1800" dirty="0" smtClean="0">
              <a:solidFill>
                <a:srgbClr val="FF0000"/>
              </a:solidFill>
              <a:latin typeface="Times New Roman" panose="02020603050405020304" pitchFamily="18" charset="0"/>
              <a:cs typeface="Times New Roman" panose="02020603050405020304" pitchFamily="18" charset="0"/>
            </a:endParaRPr>
          </a:p>
          <a:p>
            <a:pPr marL="0" indent="0"/>
            <a:r>
              <a:rPr lang="en-US" sz="1800" dirty="0" smtClean="0">
                <a:latin typeface="Times New Roman" panose="02020603050405020304" pitchFamily="18" charset="0"/>
                <a:cs typeface="Times New Roman" panose="02020603050405020304" pitchFamily="18" charset="0"/>
              </a:rPr>
              <a:t>	Develop increasing </a:t>
            </a:r>
            <a:r>
              <a:rPr lang="en-US" sz="1800" dirty="0">
                <a:latin typeface="Times New Roman" panose="02020603050405020304" pitchFamily="18" charset="0"/>
                <a:cs typeface="Times New Roman" panose="02020603050405020304" pitchFamily="18" charset="0"/>
              </a:rPr>
              <a:t>levels of organizational maturity (</a:t>
            </a:r>
            <a:r>
              <a:rPr lang="en-US" sz="1800" dirty="0" smtClean="0">
                <a:latin typeface="Times New Roman" panose="02020603050405020304" pitchFamily="18" charset="0"/>
                <a:cs typeface="Times New Roman" panose="02020603050405020304" pitchFamily="18" charset="0"/>
              </a:rPr>
              <a:t>processes,</a:t>
            </a:r>
          </a:p>
          <a:p>
            <a:pPr marL="0" indent="0"/>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methods</a:t>
            </a:r>
            <a:r>
              <a:rPr lang="en-US" sz="1800" dirty="0">
                <a:latin typeface="Times New Roman" panose="02020603050405020304" pitchFamily="18" charset="0"/>
                <a:cs typeface="Times New Roman" panose="02020603050405020304" pitchFamily="18" charset="0"/>
              </a:rPr>
              <a:t>, culture and </a:t>
            </a:r>
            <a:r>
              <a:rPr lang="en-US" sz="1800" dirty="0" smtClean="0">
                <a:latin typeface="Times New Roman" panose="02020603050405020304" pitchFamily="18" charset="0"/>
                <a:cs typeface="Times New Roman" panose="02020603050405020304" pitchFamily="18" charset="0"/>
              </a:rPr>
              <a:t>behaviors and marketplace results).</a:t>
            </a:r>
          </a:p>
          <a:p>
            <a:pPr marL="0" indent="0"/>
            <a:r>
              <a:rPr lang="en-US" sz="1800" dirty="0" smtClean="0">
                <a:latin typeface="Times New Roman" panose="02020603050405020304" pitchFamily="18" charset="0"/>
                <a:cs typeface="Times New Roman" panose="02020603050405020304" pitchFamily="18" charset="0"/>
              </a:rPr>
              <a:t>	Often establish internal programs</a:t>
            </a:r>
            <a:r>
              <a:rPr lang="en-US" sz="1800" dirty="0">
                <a:latin typeface="Times New Roman" panose="02020603050405020304" pitchFamily="18" charset="0"/>
                <a:cs typeface="Times New Roman" panose="02020603050405020304" pitchFamily="18" charset="0"/>
              </a:rPr>
              <a:t>, offices and </a:t>
            </a:r>
            <a:r>
              <a:rPr lang="en-US" sz="1800" dirty="0" smtClean="0">
                <a:latin typeface="Times New Roman" panose="02020603050405020304" pitchFamily="18" charset="0"/>
                <a:cs typeface="Times New Roman" panose="02020603050405020304" pitchFamily="18" charset="0"/>
              </a:rPr>
              <a:t>positions.</a:t>
            </a:r>
          </a:p>
          <a:p>
            <a:pPr marL="274320" lvl="3" indent="0">
              <a:buNone/>
            </a:pPr>
            <a:r>
              <a:rPr lang="en-US" dirty="0" smtClean="0">
                <a:solidFill>
                  <a:srgbClr val="026CB6"/>
                </a:solidFill>
                <a:latin typeface="Times New Roman" panose="02020603050405020304" pitchFamily="18" charset="0"/>
                <a:cs typeface="Times New Roman" panose="02020603050405020304" pitchFamily="18" charset="0"/>
              </a:rPr>
              <a:t>		Development </a:t>
            </a:r>
            <a:r>
              <a:rPr lang="en-US" dirty="0">
                <a:solidFill>
                  <a:srgbClr val="026CB6"/>
                </a:solidFill>
                <a:latin typeface="Times New Roman" panose="02020603050405020304" pitchFamily="18" charset="0"/>
                <a:cs typeface="Times New Roman" panose="02020603050405020304" pitchFamily="18" charset="0"/>
              </a:rPr>
              <a:t>of internal </a:t>
            </a:r>
            <a:r>
              <a:rPr lang="en-US" dirty="0" smtClean="0">
                <a:solidFill>
                  <a:srgbClr val="026CB6"/>
                </a:solidFill>
                <a:latin typeface="Times New Roman" panose="02020603050405020304" pitchFamily="18" charset="0"/>
                <a:cs typeface="Times New Roman" panose="02020603050405020304" pitchFamily="18" charset="0"/>
              </a:rPr>
              <a:t>excellence models </a:t>
            </a:r>
            <a:r>
              <a:rPr lang="en-US" dirty="0">
                <a:solidFill>
                  <a:srgbClr val="026CB6"/>
                </a:solidFill>
                <a:latin typeface="Times New Roman" panose="02020603050405020304" pitchFamily="18" charset="0"/>
                <a:cs typeface="Times New Roman" panose="02020603050405020304" pitchFamily="18" charset="0"/>
              </a:rPr>
              <a:t>and </a:t>
            </a:r>
            <a:r>
              <a:rPr lang="en-US" dirty="0" smtClean="0">
                <a:solidFill>
                  <a:srgbClr val="026CB6"/>
                </a:solidFill>
                <a:latin typeface="Times New Roman" panose="02020603050405020304" pitchFamily="18" charset="0"/>
                <a:cs typeface="Times New Roman" panose="02020603050405020304" pitchFamily="18" charset="0"/>
              </a:rPr>
              <a:t>programs.</a:t>
            </a:r>
          </a:p>
          <a:p>
            <a:pPr marL="274320" lvl="3" indent="0">
              <a:buNone/>
            </a:pPr>
            <a:r>
              <a:rPr lang="en-US" dirty="0" smtClean="0">
                <a:solidFill>
                  <a:srgbClr val="026CB6"/>
                </a:solidFill>
                <a:latin typeface="Times New Roman" panose="02020603050405020304" pitchFamily="18" charset="0"/>
                <a:cs typeface="Times New Roman" panose="02020603050405020304" pitchFamily="18" charset="0"/>
              </a:rPr>
              <a:t>		Cycles </a:t>
            </a:r>
            <a:r>
              <a:rPr lang="en-US" dirty="0">
                <a:solidFill>
                  <a:srgbClr val="026CB6"/>
                </a:solidFill>
                <a:latin typeface="Times New Roman" panose="02020603050405020304" pitchFamily="18" charset="0"/>
                <a:cs typeface="Times New Roman" panose="02020603050405020304" pitchFamily="18" charset="0"/>
              </a:rPr>
              <a:t>of </a:t>
            </a:r>
            <a:r>
              <a:rPr lang="en-US" dirty="0" smtClean="0">
                <a:solidFill>
                  <a:srgbClr val="026CB6"/>
                </a:solidFill>
                <a:latin typeface="Times New Roman" panose="02020603050405020304" pitchFamily="18" charset="0"/>
                <a:cs typeface="Times New Roman" panose="02020603050405020304" pitchFamily="18" charset="0"/>
              </a:rPr>
              <a:t>learning and improvement and success and  </a:t>
            </a:r>
            <a:r>
              <a:rPr lang="en-US" dirty="0">
                <a:solidFill>
                  <a:srgbClr val="026CB6"/>
                </a:solidFill>
                <a:latin typeface="Times New Roman" panose="02020603050405020304" pitchFamily="18" charset="0"/>
                <a:cs typeface="Times New Roman" panose="02020603050405020304" pitchFamily="18" charset="0"/>
              </a:rPr>
              <a:t>recognition.</a:t>
            </a:r>
          </a:p>
          <a:p>
            <a:pPr lvl="3"/>
            <a:endParaRPr lang="en-US" dirty="0">
              <a:solidFill>
                <a:srgbClr val="026CB6"/>
              </a:solidFill>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2000" dirty="0" smtClean="0"/>
          </a:p>
        </p:txBody>
      </p:sp>
    </p:spTree>
    <p:extLst>
      <p:ext uri="{BB962C8B-B14F-4D97-AF65-F5344CB8AC3E}">
        <p14:creationId xmlns:p14="http://schemas.microsoft.com/office/powerpoint/2010/main" val="2971900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1" y="211501"/>
            <a:ext cx="8290559" cy="749808"/>
          </a:xfrm>
        </p:spPr>
        <p:txBody>
          <a:bodyPr>
            <a:normAutofit/>
          </a:bodyPr>
          <a:lstStyle/>
          <a:p>
            <a:pPr marL="342900" indent="-342900"/>
            <a:r>
              <a:rPr lang="en-US" sz="3200" dirty="0">
                <a:latin typeface="Arial" panose="020B0604020202020204" pitchFamily="34" charset="0"/>
                <a:cs typeface="Arial" panose="020B0604020202020204" pitchFamily="34" charset="0"/>
              </a:rPr>
              <a:t>Shingo Prize for Operational </a:t>
            </a:r>
            <a:r>
              <a:rPr lang="en-US" sz="3200" dirty="0" smtClean="0">
                <a:latin typeface="Arial" panose="020B0604020202020204" pitchFamily="34" charset="0"/>
                <a:cs typeface="Arial" panose="020B0604020202020204" pitchFamily="34" charset="0"/>
              </a:rPr>
              <a:t>Excellence™</a:t>
            </a:r>
            <a:endParaRPr lang="en-US" sz="24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304801" y="938152"/>
            <a:ext cx="8639843" cy="5269754"/>
          </a:xfrm>
        </p:spPr>
        <p:txBody>
          <a:bodyPr>
            <a:noAutofit/>
          </a:bodyPr>
          <a:lstStyle/>
          <a:p>
            <a:r>
              <a:rPr lang="en-US" sz="1800" dirty="0">
                <a:latin typeface="Arial" panose="020B0604020202020204" pitchFamily="34" charset="0"/>
                <a:cs typeface="Arial" panose="020B0604020202020204" pitchFamily="34" charset="0"/>
              </a:rPr>
              <a:t>Administrated by the John M. Huntsman School of Business at Utah </a:t>
            </a:r>
            <a:r>
              <a:rPr lang="en-US" sz="1800" dirty="0" smtClean="0">
                <a:latin typeface="Arial" panose="020B0604020202020204" pitchFamily="34" charset="0"/>
                <a:cs typeface="Arial" panose="020B0604020202020204" pitchFamily="34" charset="0"/>
              </a:rPr>
              <a:t>State</a:t>
            </a:r>
          </a:p>
          <a:p>
            <a:r>
              <a:rPr lang="en-US" sz="1800" dirty="0" smtClean="0">
                <a:latin typeface="Arial" panose="020B0604020202020204" pitchFamily="34" charset="0"/>
                <a:cs typeface="Arial" panose="020B0604020202020204" pitchFamily="34" charset="0"/>
              </a:rPr>
              <a:t>University</a:t>
            </a:r>
            <a:r>
              <a:rPr lang="en-US" sz="1800" dirty="0">
                <a:latin typeface="Arial" panose="020B0604020202020204" pitchFamily="34" charset="0"/>
                <a:cs typeface="Arial" panose="020B0604020202020204" pitchFamily="34" charset="0"/>
              </a:rPr>
              <a:t>.  </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International </a:t>
            </a:r>
            <a:r>
              <a:rPr lang="en-US" sz="1800" dirty="0">
                <a:latin typeface="Arial" panose="020B0604020202020204" pitchFamily="34" charset="0"/>
                <a:cs typeface="Arial" panose="020B0604020202020204" pitchFamily="34" charset="0"/>
              </a:rPr>
              <a:t>Applicants </a:t>
            </a:r>
            <a:r>
              <a:rPr lang="en-US" sz="1800" dirty="0" smtClean="0">
                <a:latin typeface="Arial" panose="020B0604020202020204" pitchFamily="34" charset="0"/>
                <a:cs typeface="Arial" panose="020B0604020202020204" pitchFamily="34" charset="0"/>
              </a:rPr>
              <a:t>(20 </a:t>
            </a:r>
            <a:r>
              <a:rPr lang="en-US" sz="1800" dirty="0">
                <a:latin typeface="Arial" panose="020B0604020202020204" pitchFamily="34" charset="0"/>
                <a:cs typeface="Arial" panose="020B0604020202020204" pitchFamily="34" charset="0"/>
              </a:rPr>
              <a:t>per year average).</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Awards include: The Prize, Silver and Bronze Medallions, Research </a:t>
            </a:r>
            <a:r>
              <a:rPr lang="en-US" sz="1800" dirty="0" smtClean="0">
                <a:latin typeface="Arial" panose="020B0604020202020204" pitchFamily="34" charset="0"/>
                <a:cs typeface="Arial" panose="020B0604020202020204" pitchFamily="34" charset="0"/>
              </a:rPr>
              <a:t>and</a:t>
            </a:r>
          </a:p>
          <a:p>
            <a:r>
              <a:rPr lang="en-US" sz="1800" dirty="0" smtClean="0">
                <a:latin typeface="Arial" panose="020B0604020202020204" pitchFamily="34" charset="0"/>
                <a:cs typeface="Arial" panose="020B0604020202020204" pitchFamily="34" charset="0"/>
              </a:rPr>
              <a:t>Publication </a:t>
            </a:r>
            <a:r>
              <a:rPr lang="en-US" sz="1800" dirty="0">
                <a:latin typeface="Arial" panose="020B0604020202020204" pitchFamily="34" charset="0"/>
                <a:cs typeface="Arial" panose="020B0604020202020204" pitchFamily="34" charset="0"/>
              </a:rPr>
              <a:t>Awards (new knowledge in lean and Op Ex-Books, Articles, </a:t>
            </a:r>
            <a:r>
              <a:rPr lang="en-US" sz="1800" dirty="0" smtClean="0">
                <a:latin typeface="Arial" panose="020B0604020202020204" pitchFamily="34" charset="0"/>
                <a:cs typeface="Arial" panose="020B0604020202020204" pitchFamily="34" charset="0"/>
              </a:rPr>
              <a:t>Case</a:t>
            </a:r>
          </a:p>
          <a:p>
            <a:r>
              <a:rPr lang="en-US" sz="1800" dirty="0" smtClean="0">
                <a:latin typeface="Arial" panose="020B0604020202020204" pitchFamily="34" charset="0"/>
                <a:cs typeface="Arial" panose="020B0604020202020204" pitchFamily="34" charset="0"/>
              </a:rPr>
              <a:t>Studies</a:t>
            </a:r>
            <a:r>
              <a:rPr lang="en-US" sz="1800" dirty="0">
                <a:latin typeface="Arial" panose="020B0604020202020204" pitchFamily="34" charset="0"/>
                <a:cs typeface="Arial" panose="020B0604020202020204" pitchFamily="34" charset="0"/>
              </a:rPr>
              <a:t>, Applied publication/media).</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Lean based model using tools and systems perspective. </a:t>
            </a:r>
            <a:endParaRPr lang="en-US" sz="20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1" y="4503687"/>
            <a:ext cx="3048000" cy="203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69015" y="4503687"/>
            <a:ext cx="3031785" cy="202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Shawn Flynn\Desktop\DK Lean Resume\Ex Frameworks Presentation\Ex Photos\sh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350" y="4503687"/>
            <a:ext cx="2530293" cy="202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2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2526" y="320040"/>
            <a:ext cx="7692834" cy="749808"/>
          </a:xfrm>
        </p:spPr>
        <p:txBody>
          <a:bodyPr>
            <a:normAutofit fontScale="90000"/>
          </a:bodyPr>
          <a:lstStyle/>
          <a:p>
            <a:r>
              <a:rPr lang="en-US" sz="3600" dirty="0">
                <a:latin typeface="Arial" panose="020B0604020202020204" pitchFamily="34" charset="0"/>
                <a:cs typeface="Arial" panose="020B0604020202020204" pitchFamily="34" charset="0"/>
              </a:rPr>
              <a:t>Shingo Prize History</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3200" dirty="0" smtClean="0"/>
              <a:t> </a:t>
            </a:r>
            <a:endParaRPr lang="en-US" sz="3200" dirty="0"/>
          </a:p>
        </p:txBody>
      </p:sp>
      <p:sp>
        <p:nvSpPr>
          <p:cNvPr id="6" name="Text Placeholder 5"/>
          <p:cNvSpPr>
            <a:spLocks noGrp="1"/>
          </p:cNvSpPr>
          <p:nvPr>
            <p:ph type="body" sz="quarter" idx="10"/>
          </p:nvPr>
        </p:nvSpPr>
        <p:spPr>
          <a:xfrm>
            <a:off x="985652" y="1069848"/>
            <a:ext cx="7609708" cy="5138057"/>
          </a:xfrm>
        </p:spPr>
        <p:txBody>
          <a:bodyPr>
            <a:noAutofit/>
          </a:bodyPr>
          <a:lstStyle/>
          <a:p>
            <a:pPr marL="0" indent="0"/>
            <a:r>
              <a:rPr lang="en-US" sz="1600" dirty="0">
                <a:latin typeface="Arial" panose="020B0604020202020204" pitchFamily="34" charset="0"/>
                <a:cs typeface="Arial" panose="020B0604020202020204" pitchFamily="34" charset="0"/>
              </a:rPr>
              <a:t>Shigeo Shingo known for Toyota Production System and Single Minute Exchange of Dies. </a:t>
            </a:r>
          </a:p>
          <a:p>
            <a:pPr marL="0" indent="0"/>
            <a:r>
              <a:rPr lang="en-US" sz="1600" dirty="0">
                <a:latin typeface="Arial" panose="020B0604020202020204" pitchFamily="34" charset="0"/>
                <a:cs typeface="Arial" panose="020B0604020202020204" pitchFamily="34" charset="0"/>
              </a:rPr>
              <a:t>Utah State University confers honorary doctorate on Shingo, 1988 and establishes North American Shingo Prizes for Excellence in Manufacturing</a:t>
            </a:r>
            <a:r>
              <a:rPr lang="en-US" sz="1600" dirty="0" smtClean="0">
                <a:latin typeface="Arial" panose="020B0604020202020204" pitchFamily="34" charset="0"/>
                <a:cs typeface="Arial" panose="020B0604020202020204" pitchFamily="34" charset="0"/>
              </a:rPr>
              <a:t>.</a:t>
            </a:r>
          </a:p>
          <a:p>
            <a:pPr marL="0" indent="0"/>
            <a:endParaRPr lang="en-US" sz="1600" dirty="0">
              <a:latin typeface="Arial" panose="020B0604020202020204" pitchFamily="34" charset="0"/>
              <a:cs typeface="Arial" panose="020B0604020202020204" pitchFamily="34" charset="0"/>
            </a:endParaRPr>
          </a:p>
          <a:p>
            <a:pPr marL="0" indent="0"/>
            <a:r>
              <a:rPr lang="en-US" sz="1600" dirty="0" smtClean="0">
                <a:latin typeface="Arial" panose="020B0604020202020204" pitchFamily="34" charset="0"/>
                <a:cs typeface="Arial" panose="020B0604020202020204" pitchFamily="34" charset="0"/>
              </a:rPr>
              <a:t>“There are three constants in life…change, choice and principles.”</a:t>
            </a:r>
          </a:p>
          <a:p>
            <a:pPr marL="0" indent="0"/>
            <a:r>
              <a:rPr lang="en-US" sz="1600" dirty="0" smtClean="0">
                <a:latin typeface="Arial" panose="020B0604020202020204" pitchFamily="34" charset="0"/>
                <a:cs typeface="Arial" panose="020B0604020202020204" pitchFamily="34" charset="0"/>
              </a:rPr>
              <a:t>—Stephen R. Covey</a:t>
            </a:r>
          </a:p>
          <a:p>
            <a:pPr marL="0" indent="0"/>
            <a:endParaRPr lang="en-US" sz="1600" dirty="0">
              <a:latin typeface="Arial" panose="020B0604020202020204" pitchFamily="34" charset="0"/>
              <a:cs typeface="Arial" panose="020B0604020202020204" pitchFamily="34" charset="0"/>
            </a:endParaRPr>
          </a:p>
          <a:p>
            <a:pPr marL="0" indent="0"/>
            <a:r>
              <a:rPr lang="en-US" sz="1600" dirty="0">
                <a:latin typeface="Arial" panose="020B0604020202020204" pitchFamily="34" charset="0"/>
                <a:cs typeface="Arial" panose="020B0604020202020204" pitchFamily="34" charset="0"/>
              </a:rPr>
              <a:t>“There are four Purposes of improvement:  easier, better, faster and cheaper,  These four goals appear in the order of priority.”</a:t>
            </a:r>
          </a:p>
          <a:p>
            <a:pPr marL="0" indent="0"/>
            <a:r>
              <a:rPr lang="en-US" sz="1600" dirty="0">
                <a:latin typeface="Arial" panose="020B0604020202020204" pitchFamily="34" charset="0"/>
                <a:cs typeface="Arial" panose="020B0604020202020204" pitchFamily="34" charset="0"/>
              </a:rPr>
              <a:t>  -Shigeo Shingo</a:t>
            </a:r>
          </a:p>
          <a:p>
            <a:pPr marL="0" indent="0"/>
            <a:endParaRPr lang="en-US" sz="1600" dirty="0">
              <a:latin typeface="Arial" panose="020B0604020202020204" pitchFamily="34" charset="0"/>
              <a:cs typeface="Arial" panose="020B0604020202020204" pitchFamily="34" charset="0"/>
            </a:endParaRPr>
          </a:p>
          <a:p>
            <a:pPr marL="0" indent="0"/>
            <a:r>
              <a:rPr lang="en-US" sz="1600" dirty="0">
                <a:latin typeface="Arial" panose="020B0604020202020204" pitchFamily="34" charset="0"/>
                <a:cs typeface="Arial" panose="020B0604020202020204" pitchFamily="34" charset="0"/>
              </a:rPr>
              <a:t>“In the final analysis, national prosperity depends</a:t>
            </a:r>
          </a:p>
          <a:p>
            <a:pPr marL="0" indent="0"/>
            <a:r>
              <a:rPr lang="en-US" sz="1600" dirty="0">
                <a:latin typeface="Arial" panose="020B0604020202020204" pitchFamily="34" charset="0"/>
                <a:cs typeface="Arial" panose="020B0604020202020204" pitchFamily="34" charset="0"/>
              </a:rPr>
              <a:t>on improved productivity and, conversely, it is</a:t>
            </a:r>
          </a:p>
          <a:p>
            <a:pPr marL="0" indent="0"/>
            <a:r>
              <a:rPr lang="en-US" sz="1600" dirty="0">
                <a:latin typeface="Arial" panose="020B0604020202020204" pitchFamily="34" charset="0"/>
                <a:cs typeface="Arial" panose="020B0604020202020204" pitchFamily="34" charset="0"/>
              </a:rPr>
              <a:t>only on a foundation of increased productivity</a:t>
            </a:r>
          </a:p>
          <a:p>
            <a:pPr marL="0" indent="0"/>
            <a:r>
              <a:rPr lang="en-US" sz="1600" dirty="0">
                <a:latin typeface="Arial" panose="020B0604020202020204" pitchFamily="34" charset="0"/>
                <a:cs typeface="Arial" panose="020B0604020202020204" pitchFamily="34" charset="0"/>
              </a:rPr>
              <a:t>that we can build a wealthy nation and happy citizens.”</a:t>
            </a:r>
          </a:p>
          <a:p>
            <a:pPr marL="0" indent="0"/>
            <a:r>
              <a:rPr lang="en-US" sz="1600" dirty="0">
                <a:latin typeface="Arial" panose="020B0604020202020204" pitchFamily="34" charset="0"/>
                <a:cs typeface="Arial" panose="020B0604020202020204" pitchFamily="34" charset="0"/>
              </a:rPr>
              <a:t>— Shigeo Shingo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0800" y="4191000"/>
            <a:ext cx="2187288" cy="225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01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7" y="320040"/>
            <a:ext cx="7585956" cy="749808"/>
          </a:xfrm>
        </p:spPr>
        <p:txBody>
          <a:bodyPr>
            <a:normAutofit fontScale="90000"/>
          </a:bodyPr>
          <a:lstStyle/>
          <a:p>
            <a:r>
              <a:rPr lang="en-US" sz="3600" dirty="0" smtClean="0">
                <a:latin typeface="Arial" panose="020B0604020202020204" pitchFamily="34" charset="0"/>
                <a:cs typeface="Arial" panose="020B0604020202020204" pitchFamily="34" charset="0"/>
              </a:rPr>
              <a:t>Goals and insights</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t>
            </a:r>
            <a:r>
              <a:rPr lang="en-US" sz="3200" dirty="0"/>
              <a:t/>
            </a:r>
            <a:br>
              <a:rPr lang="en-US" sz="3200" dirty="0"/>
            </a:br>
            <a:r>
              <a:rPr lang="en-US" sz="3200" dirty="0"/>
              <a:t> </a:t>
            </a:r>
          </a:p>
        </p:txBody>
      </p:sp>
      <p:sp>
        <p:nvSpPr>
          <p:cNvPr id="6" name="Text Placeholder 5"/>
          <p:cNvSpPr>
            <a:spLocks noGrp="1"/>
          </p:cNvSpPr>
          <p:nvPr>
            <p:ph type="body" sz="quarter" idx="10"/>
          </p:nvPr>
        </p:nvSpPr>
        <p:spPr>
          <a:xfrm>
            <a:off x="997527" y="1069848"/>
            <a:ext cx="7597833" cy="5138057"/>
          </a:xfrm>
        </p:spPr>
        <p:txBody>
          <a:bodyPr>
            <a:noAutofit/>
          </a:bodyPr>
          <a:lstStyle/>
          <a:p>
            <a:pPr marL="0" indent="0"/>
            <a:r>
              <a:rPr lang="en-US" sz="2000" dirty="0">
                <a:latin typeface="Arial" panose="020B0604020202020204" pitchFamily="34" charset="0"/>
                <a:cs typeface="Arial" panose="020B0604020202020204" pitchFamily="34" charset="0"/>
              </a:rPr>
              <a:t>Goals:</a:t>
            </a:r>
          </a:p>
          <a:p>
            <a:pPr marL="0" indent="0"/>
            <a:r>
              <a:rPr lang="en-US" sz="2000" dirty="0">
                <a:latin typeface="Arial" panose="020B0604020202020204" pitchFamily="34" charset="0"/>
                <a:cs typeface="Arial" panose="020B0604020202020204" pitchFamily="34" charset="0"/>
              </a:rPr>
              <a:t>Journey of Discovering and Building Excellence</a:t>
            </a:r>
          </a:p>
          <a:p>
            <a:pPr marL="457200" lvl="1"/>
            <a:r>
              <a:rPr lang="en-US" sz="2000" dirty="0">
                <a:solidFill>
                  <a:srgbClr val="026CB6"/>
                </a:solidFill>
                <a:latin typeface="Arial" panose="020B0604020202020204" pitchFamily="34" charset="0"/>
                <a:cs typeface="Arial" panose="020B0604020202020204" pitchFamily="34" charset="0"/>
              </a:rPr>
              <a:t>Use of structured approach</a:t>
            </a:r>
          </a:p>
          <a:p>
            <a:pPr marL="457200" lvl="1"/>
            <a:r>
              <a:rPr lang="en-US" sz="2000" dirty="0">
                <a:solidFill>
                  <a:srgbClr val="026CB6"/>
                </a:solidFill>
                <a:latin typeface="Arial" panose="020B0604020202020204" pitchFamily="34" charset="0"/>
                <a:cs typeface="Arial" panose="020B0604020202020204" pitchFamily="34" charset="0"/>
              </a:rPr>
              <a:t>Integration (create or build systems)</a:t>
            </a:r>
          </a:p>
          <a:p>
            <a:pPr marL="457200" lvl="1"/>
            <a:r>
              <a:rPr lang="en-US" sz="2000" dirty="0">
                <a:solidFill>
                  <a:srgbClr val="026CB6"/>
                </a:solidFill>
                <a:latin typeface="Arial" panose="020B0604020202020204" pitchFamily="34" charset="0"/>
                <a:cs typeface="Arial" panose="020B0604020202020204" pitchFamily="34" charset="0"/>
              </a:rPr>
              <a:t>Key Behavioral Indicators and Key Performance Indicators</a:t>
            </a:r>
          </a:p>
          <a:p>
            <a:pPr marL="457200" lvl="1"/>
            <a:r>
              <a:rPr lang="en-US" sz="2000" dirty="0">
                <a:solidFill>
                  <a:srgbClr val="026CB6"/>
                </a:solidFill>
                <a:latin typeface="Arial" panose="020B0604020202020204" pitchFamily="34" charset="0"/>
                <a:cs typeface="Arial" panose="020B0604020202020204" pitchFamily="34" charset="0"/>
              </a:rPr>
              <a:t>Cultural Transformation</a:t>
            </a:r>
          </a:p>
          <a:p>
            <a:pPr marL="0" indent="0"/>
            <a:endParaRPr lang="en-US" sz="2000" dirty="0">
              <a:latin typeface="Arial" panose="020B0604020202020204" pitchFamily="34" charset="0"/>
              <a:cs typeface="Arial" panose="020B0604020202020204" pitchFamily="34" charset="0"/>
            </a:endParaRPr>
          </a:p>
          <a:p>
            <a:pPr marL="0" indent="0"/>
            <a:r>
              <a:rPr lang="en-US" sz="2000" dirty="0">
                <a:latin typeface="Arial" panose="020B0604020202020204" pitchFamily="34" charset="0"/>
                <a:cs typeface="Arial" panose="020B0604020202020204" pitchFamily="34" charset="0"/>
              </a:rPr>
              <a:t>Three Insights of Enterprise Excellence</a:t>
            </a:r>
          </a:p>
          <a:p>
            <a:pPr marL="457200" lvl="1"/>
            <a:r>
              <a:rPr lang="en-US" sz="2000" dirty="0">
                <a:solidFill>
                  <a:srgbClr val="026CB6"/>
                </a:solidFill>
                <a:latin typeface="Arial" panose="020B0604020202020204" pitchFamily="34" charset="0"/>
                <a:cs typeface="Arial" panose="020B0604020202020204" pitchFamily="34" charset="0"/>
              </a:rPr>
              <a:t>1. Ideal Results Require Ideal Behavior</a:t>
            </a:r>
          </a:p>
          <a:p>
            <a:pPr marL="457200" lvl="1"/>
            <a:r>
              <a:rPr lang="en-US" sz="2000" dirty="0">
                <a:solidFill>
                  <a:srgbClr val="026CB6"/>
                </a:solidFill>
                <a:latin typeface="Arial" panose="020B0604020202020204" pitchFamily="34" charset="0"/>
                <a:cs typeface="Arial" panose="020B0604020202020204" pitchFamily="34" charset="0"/>
              </a:rPr>
              <a:t>2. Purpose and Systems Drive Behavior</a:t>
            </a:r>
          </a:p>
          <a:p>
            <a:pPr marL="457200" lvl="1"/>
            <a:r>
              <a:rPr lang="en-US" sz="2000" dirty="0">
                <a:solidFill>
                  <a:srgbClr val="026CB6"/>
                </a:solidFill>
                <a:latin typeface="Arial" panose="020B0604020202020204" pitchFamily="34" charset="0"/>
                <a:cs typeface="Arial" panose="020B0604020202020204" pitchFamily="34" charset="0"/>
              </a:rPr>
              <a:t>3. Principles Inform Ideal Behavior</a:t>
            </a:r>
          </a:p>
        </p:txBody>
      </p:sp>
    </p:spTree>
    <p:extLst>
      <p:ext uri="{BB962C8B-B14F-4D97-AF65-F5344CB8AC3E}">
        <p14:creationId xmlns:p14="http://schemas.microsoft.com/office/powerpoint/2010/main" val="26980684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138" y="320040"/>
            <a:ext cx="8132222" cy="749808"/>
          </a:xfrm>
        </p:spPr>
        <p:txBody>
          <a:bodyPr>
            <a:noAutofit/>
          </a:bodyPr>
          <a:lstStyle/>
          <a:p>
            <a:pPr marL="0" indent="0"/>
            <a:r>
              <a:rPr lang="en-US" sz="2800" dirty="0">
                <a:latin typeface="Arial" panose="020B0604020202020204" pitchFamily="34" charset="0"/>
                <a:cs typeface="Arial" panose="020B0604020202020204" pitchFamily="34" charset="0"/>
              </a:rPr>
              <a:t>Shingo Model</a:t>
            </a:r>
            <a:r>
              <a:rPr lang="en-US" sz="28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Guiding Principles, Systems, Tools, Results and </a:t>
            </a:r>
            <a:r>
              <a:rPr lang="en-US" sz="1600" dirty="0" smtClean="0">
                <a:latin typeface="Arial" panose="020B0604020202020204" pitchFamily="34" charset="0"/>
                <a:cs typeface="Arial" panose="020B0604020202020204" pitchFamily="34" charset="0"/>
              </a:rPr>
              <a:t>Culture</a:t>
            </a:r>
            <a:endParaRPr lang="en-US" sz="16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985652"/>
            <a:ext cx="7609708" cy="5222253"/>
          </a:xfrm>
        </p:spPr>
        <p:txBody>
          <a:bodyPr>
            <a:noAutofit/>
          </a:bodyPr>
          <a:lstStyle/>
          <a:p>
            <a:pPr marL="0" indent="0"/>
            <a:r>
              <a:rPr lang="en-US" sz="2400" dirty="0" smtClean="0">
                <a:latin typeface="Arial" panose="020B0604020202020204" pitchFamily="34" charset="0"/>
                <a:cs typeface="Arial" panose="020B0604020202020204" pitchFamily="34" charset="0"/>
              </a:rPr>
              <a:t>Guiding </a:t>
            </a:r>
            <a:r>
              <a:rPr lang="en-US" sz="2400" dirty="0">
                <a:latin typeface="Arial" panose="020B0604020202020204" pitchFamily="34" charset="0"/>
                <a:cs typeface="Arial" panose="020B0604020202020204" pitchFamily="34" charset="0"/>
              </a:rPr>
              <a:t>Principles: </a:t>
            </a:r>
          </a:p>
          <a:p>
            <a:pPr marL="0" indent="0"/>
            <a:r>
              <a:rPr lang="en-US" sz="2400" dirty="0" smtClean="0">
                <a:latin typeface="Arial" panose="020B0604020202020204" pitchFamily="34" charset="0"/>
                <a:cs typeface="Arial" panose="020B0604020202020204" pitchFamily="34" charset="0"/>
              </a:rPr>
              <a:t>Cultural </a:t>
            </a:r>
            <a:r>
              <a:rPr lang="en-US" sz="2400" dirty="0">
                <a:latin typeface="Arial" panose="020B0604020202020204" pitchFamily="34" charset="0"/>
                <a:cs typeface="Arial" panose="020B0604020202020204" pitchFamily="34" charset="0"/>
              </a:rPr>
              <a:t>Enablers:  </a:t>
            </a:r>
            <a:r>
              <a:rPr lang="en-US" sz="2000" dirty="0">
                <a:latin typeface="Arial" panose="020B0604020202020204" pitchFamily="34" charset="0"/>
                <a:cs typeface="Arial" panose="020B0604020202020204" pitchFamily="34" charset="0"/>
              </a:rPr>
              <a:t>Lead with Humility, Respect for </a:t>
            </a:r>
            <a:r>
              <a:rPr lang="en-US" sz="2000" dirty="0" smtClean="0">
                <a:latin typeface="Arial" panose="020B0604020202020204" pitchFamily="34" charset="0"/>
                <a:cs typeface="Arial" panose="020B0604020202020204" pitchFamily="34" charset="0"/>
              </a:rPr>
              <a:t>Every</a:t>
            </a:r>
          </a:p>
          <a:p>
            <a:pPr marL="0" indent="0"/>
            <a:r>
              <a:rPr lang="en-US" sz="2000" dirty="0" smtClean="0">
                <a:latin typeface="Arial" panose="020B0604020202020204" pitchFamily="34" charset="0"/>
                <a:cs typeface="Arial" panose="020B0604020202020204" pitchFamily="34" charset="0"/>
              </a:rPr>
              <a:t>Individual</a:t>
            </a:r>
            <a:endParaRPr lang="en-US" sz="2000" dirty="0">
              <a:latin typeface="Arial" panose="020B0604020202020204" pitchFamily="34" charset="0"/>
              <a:cs typeface="Arial" panose="020B0604020202020204" pitchFamily="34" charset="0"/>
            </a:endParaRPr>
          </a:p>
          <a:p>
            <a:pPr marL="0" indent="0"/>
            <a:endParaRPr lang="en-US" sz="18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Continuous </a:t>
            </a:r>
            <a:r>
              <a:rPr lang="en-US" sz="2400" dirty="0">
                <a:latin typeface="Arial" panose="020B0604020202020204" pitchFamily="34" charset="0"/>
                <a:cs typeface="Arial" panose="020B0604020202020204" pitchFamily="34" charset="0"/>
              </a:rPr>
              <a:t>Improvement:  </a:t>
            </a:r>
            <a:r>
              <a:rPr lang="en-US" sz="2000" dirty="0">
                <a:latin typeface="Arial" panose="020B0604020202020204" pitchFamily="34" charset="0"/>
                <a:cs typeface="Arial" panose="020B0604020202020204" pitchFamily="34" charset="0"/>
              </a:rPr>
              <a:t>Flow and Pull Value, </a:t>
            </a:r>
            <a:r>
              <a:rPr lang="en-US" sz="2000" dirty="0" smtClean="0">
                <a:latin typeface="Arial" panose="020B0604020202020204" pitchFamily="34" charset="0"/>
                <a:cs typeface="Arial" panose="020B0604020202020204" pitchFamily="34" charset="0"/>
              </a:rPr>
              <a:t>Ensure</a:t>
            </a:r>
          </a:p>
          <a:p>
            <a:pPr marL="0" indent="0"/>
            <a:r>
              <a:rPr lang="en-US" sz="2000" dirty="0" smtClean="0">
                <a:latin typeface="Arial" panose="020B0604020202020204" pitchFamily="34" charset="0"/>
                <a:cs typeface="Arial" panose="020B0604020202020204" pitchFamily="34" charset="0"/>
              </a:rPr>
              <a:t>Quality </a:t>
            </a:r>
            <a:r>
              <a:rPr lang="en-US" sz="2000" dirty="0">
                <a:latin typeface="Arial" panose="020B0604020202020204" pitchFamily="34" charset="0"/>
                <a:cs typeface="Arial" panose="020B0604020202020204" pitchFamily="34" charset="0"/>
              </a:rPr>
              <a:t>at the Source, Focus on Processes, Embrace </a:t>
            </a:r>
            <a:r>
              <a:rPr lang="en-US" sz="2000" dirty="0" smtClean="0">
                <a:latin typeface="Arial" panose="020B0604020202020204" pitchFamily="34" charset="0"/>
                <a:cs typeface="Arial" panose="020B0604020202020204" pitchFamily="34" charset="0"/>
              </a:rPr>
              <a:t>Scientific</a:t>
            </a:r>
          </a:p>
          <a:p>
            <a:pPr marL="0" indent="0"/>
            <a:r>
              <a:rPr lang="en-US" sz="2000" dirty="0" smtClean="0">
                <a:latin typeface="Arial" panose="020B0604020202020204" pitchFamily="34" charset="0"/>
                <a:cs typeface="Arial" panose="020B0604020202020204" pitchFamily="34" charset="0"/>
              </a:rPr>
              <a:t>Thinking</a:t>
            </a:r>
            <a:r>
              <a:rPr lang="en-US" sz="2000" dirty="0">
                <a:latin typeface="Arial" panose="020B0604020202020204" pitchFamily="34" charset="0"/>
                <a:cs typeface="Arial" panose="020B0604020202020204" pitchFamily="34" charset="0"/>
              </a:rPr>
              <a:t>, Seek Perfection</a:t>
            </a:r>
          </a:p>
          <a:p>
            <a:pP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Enterprise </a:t>
            </a:r>
            <a:r>
              <a:rPr lang="en-US" sz="2400" dirty="0">
                <a:latin typeface="Arial" panose="020B0604020202020204" pitchFamily="34" charset="0"/>
                <a:cs typeface="Arial" panose="020B0604020202020204" pitchFamily="34" charset="0"/>
              </a:rPr>
              <a:t>Alignment:  </a:t>
            </a:r>
            <a:r>
              <a:rPr lang="en-US" sz="2000" dirty="0">
                <a:latin typeface="Arial" panose="020B0604020202020204" pitchFamily="34" charset="0"/>
                <a:cs typeface="Arial" panose="020B0604020202020204" pitchFamily="34" charset="0"/>
              </a:rPr>
              <a:t>Create Constancy of Purpose. </a:t>
            </a:r>
            <a:r>
              <a:rPr lang="en-US" sz="2000" dirty="0" smtClean="0">
                <a:latin typeface="Arial" panose="020B0604020202020204" pitchFamily="34" charset="0"/>
                <a:cs typeface="Arial" panose="020B0604020202020204" pitchFamily="34" charset="0"/>
              </a:rPr>
              <a:t>Think</a:t>
            </a:r>
          </a:p>
          <a:p>
            <a:pPr marL="0" indent="0"/>
            <a:r>
              <a:rPr lang="en-US" sz="2000" dirty="0" smtClean="0">
                <a:latin typeface="Arial" panose="020B0604020202020204" pitchFamily="34" charset="0"/>
                <a:cs typeface="Arial" panose="020B0604020202020204" pitchFamily="34" charset="0"/>
              </a:rPr>
              <a:t>Systematically</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Results</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Create Value for the Customer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8706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138" y="320040"/>
            <a:ext cx="8132222" cy="749808"/>
          </a:xfrm>
        </p:spPr>
        <p:txBody>
          <a:bodyPr>
            <a:noAutofit/>
          </a:bodyPr>
          <a:lstStyle/>
          <a:p>
            <a:pPr marL="0" indent="0"/>
            <a:r>
              <a:rPr lang="en-US" sz="2800" dirty="0">
                <a:latin typeface="Arial" panose="020B0604020202020204" pitchFamily="34" charset="0"/>
                <a:cs typeface="Arial" panose="020B0604020202020204" pitchFamily="34" charset="0"/>
              </a:rPr>
              <a:t>Shingo Model</a:t>
            </a:r>
            <a:r>
              <a:rPr lang="en-US" sz="2800" dirty="0" smtClean="0">
                <a:latin typeface="Arial" panose="020B0604020202020204" pitchFamily="34" charset="0"/>
                <a:cs typeface="Arial" panose="020B0604020202020204" pitchFamily="34" charset="0"/>
              </a:rPr>
              <a:t>™ Criteria Example</a:t>
            </a:r>
            <a:endParaRPr lang="en-US" sz="16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985652"/>
            <a:ext cx="7609708" cy="5222253"/>
          </a:xfrm>
        </p:spPr>
        <p:txBody>
          <a:bodyPr>
            <a:noAutofit/>
          </a:bodyPr>
          <a:lstStyle/>
          <a:p>
            <a:pPr marL="0" indent="0"/>
            <a:r>
              <a:rPr lang="en-US" sz="2400" dirty="0" smtClean="0">
                <a:latin typeface="Arial" panose="020B0604020202020204" pitchFamily="34" charset="0"/>
                <a:cs typeface="Arial" panose="020B0604020202020204" pitchFamily="34" charset="0"/>
              </a:rPr>
              <a:t>Guiding </a:t>
            </a:r>
            <a:r>
              <a:rPr lang="en-US" sz="2400" dirty="0">
                <a:latin typeface="Arial" panose="020B0604020202020204" pitchFamily="34" charset="0"/>
                <a:cs typeface="Arial" panose="020B0604020202020204" pitchFamily="34" charset="0"/>
              </a:rPr>
              <a:t>Principles: </a:t>
            </a:r>
          </a:p>
          <a:p>
            <a:pPr marL="0" indent="0"/>
            <a:r>
              <a:rPr lang="en-US" sz="2400" dirty="0" smtClean="0">
                <a:latin typeface="Arial" panose="020B0604020202020204" pitchFamily="34" charset="0"/>
                <a:cs typeface="Arial" panose="020B0604020202020204" pitchFamily="34" charset="0"/>
              </a:rPr>
              <a:t>Cultural </a:t>
            </a:r>
            <a:r>
              <a:rPr lang="en-US" sz="2400" dirty="0">
                <a:latin typeface="Arial" panose="020B0604020202020204" pitchFamily="34" charset="0"/>
                <a:cs typeface="Arial" panose="020B0604020202020204" pitchFamily="34" charset="0"/>
              </a:rPr>
              <a:t>Enablers:  </a:t>
            </a:r>
            <a:r>
              <a:rPr lang="en-US" sz="2000" dirty="0">
                <a:latin typeface="Arial" panose="020B0604020202020204" pitchFamily="34" charset="0"/>
                <a:cs typeface="Arial" panose="020B0604020202020204" pitchFamily="34" charset="0"/>
              </a:rPr>
              <a:t>Lead with Humility, Respect for </a:t>
            </a:r>
            <a:r>
              <a:rPr lang="en-US" sz="2000" dirty="0" smtClean="0">
                <a:latin typeface="Arial" panose="020B0604020202020204" pitchFamily="34" charset="0"/>
                <a:cs typeface="Arial" panose="020B0604020202020204" pitchFamily="34" charset="0"/>
              </a:rPr>
              <a:t>Every</a:t>
            </a:r>
          </a:p>
          <a:p>
            <a:pPr marL="0" indent="0"/>
            <a:r>
              <a:rPr lang="en-US" sz="2000" dirty="0" smtClean="0">
                <a:latin typeface="Arial" panose="020B0604020202020204" pitchFamily="34" charset="0"/>
                <a:cs typeface="Arial" panose="020B0604020202020204" pitchFamily="34" charset="0"/>
              </a:rPr>
              <a:t>Individual</a:t>
            </a:r>
            <a:endParaRPr lang="en-US" sz="2000" dirty="0">
              <a:latin typeface="Arial" panose="020B0604020202020204" pitchFamily="34" charset="0"/>
              <a:cs typeface="Arial" panose="020B0604020202020204" pitchFamily="34" charset="0"/>
            </a:endParaRPr>
          </a:p>
          <a:p>
            <a:pPr marL="0" indent="0"/>
            <a:endParaRPr lang="en-US" sz="18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Continuous </a:t>
            </a:r>
            <a:r>
              <a:rPr lang="en-US" sz="2400" dirty="0">
                <a:latin typeface="Arial" panose="020B0604020202020204" pitchFamily="34" charset="0"/>
                <a:cs typeface="Arial" panose="020B0604020202020204" pitchFamily="34" charset="0"/>
              </a:rPr>
              <a:t>Improvement:  </a:t>
            </a:r>
            <a:r>
              <a:rPr lang="en-US" sz="2000" dirty="0">
                <a:latin typeface="Arial" panose="020B0604020202020204" pitchFamily="34" charset="0"/>
                <a:cs typeface="Arial" panose="020B0604020202020204" pitchFamily="34" charset="0"/>
              </a:rPr>
              <a:t>Flow and Pull Value, </a:t>
            </a:r>
            <a:r>
              <a:rPr lang="en-US" sz="2000" dirty="0" smtClean="0">
                <a:latin typeface="Arial" panose="020B0604020202020204" pitchFamily="34" charset="0"/>
                <a:cs typeface="Arial" panose="020B0604020202020204" pitchFamily="34" charset="0"/>
              </a:rPr>
              <a:t>Ensure</a:t>
            </a:r>
          </a:p>
          <a:p>
            <a:pPr marL="0" indent="0"/>
            <a:r>
              <a:rPr lang="en-US" sz="2000" dirty="0" smtClean="0">
                <a:latin typeface="Arial" panose="020B0604020202020204" pitchFamily="34" charset="0"/>
                <a:cs typeface="Arial" panose="020B0604020202020204" pitchFamily="34" charset="0"/>
              </a:rPr>
              <a:t>Quality </a:t>
            </a:r>
            <a:r>
              <a:rPr lang="en-US" sz="2000" dirty="0">
                <a:latin typeface="Arial" panose="020B0604020202020204" pitchFamily="34" charset="0"/>
                <a:cs typeface="Arial" panose="020B0604020202020204" pitchFamily="34" charset="0"/>
              </a:rPr>
              <a:t>at the Source, Focus on Processes, Embrace </a:t>
            </a:r>
            <a:r>
              <a:rPr lang="en-US" sz="2000" dirty="0" smtClean="0">
                <a:latin typeface="Arial" panose="020B0604020202020204" pitchFamily="34" charset="0"/>
                <a:cs typeface="Arial" panose="020B0604020202020204" pitchFamily="34" charset="0"/>
              </a:rPr>
              <a:t>Scientific</a:t>
            </a:r>
          </a:p>
          <a:p>
            <a:pPr marL="0" indent="0"/>
            <a:r>
              <a:rPr lang="en-US" sz="2000" dirty="0" smtClean="0">
                <a:latin typeface="Arial" panose="020B0604020202020204" pitchFamily="34" charset="0"/>
                <a:cs typeface="Arial" panose="020B0604020202020204" pitchFamily="34" charset="0"/>
              </a:rPr>
              <a:t>Thinking</a:t>
            </a:r>
            <a:r>
              <a:rPr lang="en-US" sz="2000" dirty="0">
                <a:latin typeface="Arial" panose="020B0604020202020204" pitchFamily="34" charset="0"/>
                <a:cs typeface="Arial" panose="020B0604020202020204" pitchFamily="34" charset="0"/>
              </a:rPr>
              <a:t>, Seek Perfection</a:t>
            </a:r>
          </a:p>
          <a:p>
            <a:pP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Enterprise </a:t>
            </a:r>
            <a:r>
              <a:rPr lang="en-US" sz="2400" dirty="0">
                <a:latin typeface="Arial" panose="020B0604020202020204" pitchFamily="34" charset="0"/>
                <a:cs typeface="Arial" panose="020B0604020202020204" pitchFamily="34" charset="0"/>
              </a:rPr>
              <a:t>Alignment:  </a:t>
            </a:r>
            <a:r>
              <a:rPr lang="en-US" sz="2000" dirty="0">
                <a:latin typeface="Arial" panose="020B0604020202020204" pitchFamily="34" charset="0"/>
                <a:cs typeface="Arial" panose="020B0604020202020204" pitchFamily="34" charset="0"/>
              </a:rPr>
              <a:t>Create Constancy of Purpose. </a:t>
            </a:r>
            <a:r>
              <a:rPr lang="en-US" sz="2000" dirty="0" smtClean="0">
                <a:latin typeface="Arial" panose="020B0604020202020204" pitchFamily="34" charset="0"/>
                <a:cs typeface="Arial" panose="020B0604020202020204" pitchFamily="34" charset="0"/>
              </a:rPr>
              <a:t>Think</a:t>
            </a:r>
          </a:p>
          <a:p>
            <a:pPr marL="0" indent="0"/>
            <a:r>
              <a:rPr lang="en-US" sz="2000" dirty="0" smtClean="0">
                <a:latin typeface="Arial" panose="020B0604020202020204" pitchFamily="34" charset="0"/>
                <a:cs typeface="Arial" panose="020B0604020202020204" pitchFamily="34" charset="0"/>
              </a:rPr>
              <a:t>Systematically</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Results</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Create Value for the Customer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2309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138" y="320040"/>
            <a:ext cx="8132222" cy="749808"/>
          </a:xfrm>
        </p:spPr>
        <p:txBody>
          <a:bodyPr>
            <a:noAutofit/>
          </a:bodyPr>
          <a:lstStyle/>
          <a:p>
            <a:pPr marL="0" indent="0"/>
            <a:r>
              <a:rPr lang="en-US" sz="2800" dirty="0">
                <a:latin typeface="Arial" panose="020B0604020202020204" pitchFamily="34" charset="0"/>
                <a:cs typeface="Arial" panose="020B0604020202020204" pitchFamily="34" charset="0"/>
              </a:rPr>
              <a:t>Shingo Model</a:t>
            </a:r>
            <a:r>
              <a:rPr lang="en-US" sz="2800" dirty="0" smtClean="0">
                <a:latin typeface="Arial" panose="020B0604020202020204" pitchFamily="34" charset="0"/>
                <a:cs typeface="Arial" panose="020B0604020202020204" pitchFamily="34" charset="0"/>
              </a:rPr>
              <a:t>™ Feedback Example</a:t>
            </a:r>
            <a:endParaRPr lang="en-US" sz="16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985652"/>
            <a:ext cx="7609708" cy="5222253"/>
          </a:xfrm>
        </p:spPr>
        <p:txBody>
          <a:bodyPr>
            <a:noAutofit/>
          </a:bodyPr>
          <a:lstStyle/>
          <a:p>
            <a:pPr marL="0" indent="0"/>
            <a:r>
              <a:rPr lang="en-US" sz="2400" dirty="0" smtClean="0">
                <a:latin typeface="Arial" panose="020B0604020202020204" pitchFamily="34" charset="0"/>
                <a:cs typeface="Arial" panose="020B0604020202020204" pitchFamily="34" charset="0"/>
              </a:rPr>
              <a:t>Guiding </a:t>
            </a:r>
            <a:r>
              <a:rPr lang="en-US" sz="2400" dirty="0">
                <a:latin typeface="Arial" panose="020B0604020202020204" pitchFamily="34" charset="0"/>
                <a:cs typeface="Arial" panose="020B0604020202020204" pitchFamily="34" charset="0"/>
              </a:rPr>
              <a:t>Principles: </a:t>
            </a:r>
          </a:p>
          <a:p>
            <a:pPr marL="0" indent="0"/>
            <a:r>
              <a:rPr lang="en-US" sz="2400" dirty="0" smtClean="0">
                <a:latin typeface="Arial" panose="020B0604020202020204" pitchFamily="34" charset="0"/>
                <a:cs typeface="Arial" panose="020B0604020202020204" pitchFamily="34" charset="0"/>
              </a:rPr>
              <a:t>Cultural </a:t>
            </a:r>
            <a:r>
              <a:rPr lang="en-US" sz="2400" dirty="0">
                <a:latin typeface="Arial" panose="020B0604020202020204" pitchFamily="34" charset="0"/>
                <a:cs typeface="Arial" panose="020B0604020202020204" pitchFamily="34" charset="0"/>
              </a:rPr>
              <a:t>Enablers:  </a:t>
            </a:r>
            <a:r>
              <a:rPr lang="en-US" sz="2000" dirty="0">
                <a:latin typeface="Arial" panose="020B0604020202020204" pitchFamily="34" charset="0"/>
                <a:cs typeface="Arial" panose="020B0604020202020204" pitchFamily="34" charset="0"/>
              </a:rPr>
              <a:t>Lead with Humility, Respect for </a:t>
            </a:r>
            <a:r>
              <a:rPr lang="en-US" sz="2000" dirty="0" smtClean="0">
                <a:latin typeface="Arial" panose="020B0604020202020204" pitchFamily="34" charset="0"/>
                <a:cs typeface="Arial" panose="020B0604020202020204" pitchFamily="34" charset="0"/>
              </a:rPr>
              <a:t>Every</a:t>
            </a:r>
          </a:p>
          <a:p>
            <a:pPr marL="0" indent="0"/>
            <a:r>
              <a:rPr lang="en-US" sz="2000" dirty="0" smtClean="0">
                <a:latin typeface="Arial" panose="020B0604020202020204" pitchFamily="34" charset="0"/>
                <a:cs typeface="Arial" panose="020B0604020202020204" pitchFamily="34" charset="0"/>
              </a:rPr>
              <a:t>Individual</a:t>
            </a:r>
            <a:endParaRPr lang="en-US" sz="2000" dirty="0">
              <a:latin typeface="Arial" panose="020B0604020202020204" pitchFamily="34" charset="0"/>
              <a:cs typeface="Arial" panose="020B0604020202020204" pitchFamily="34" charset="0"/>
            </a:endParaRPr>
          </a:p>
          <a:p>
            <a:pPr marL="0" indent="0"/>
            <a:endParaRPr lang="en-US" sz="18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Continuous </a:t>
            </a:r>
            <a:r>
              <a:rPr lang="en-US" sz="2400" dirty="0">
                <a:latin typeface="Arial" panose="020B0604020202020204" pitchFamily="34" charset="0"/>
                <a:cs typeface="Arial" panose="020B0604020202020204" pitchFamily="34" charset="0"/>
              </a:rPr>
              <a:t>Improvement:  </a:t>
            </a:r>
            <a:r>
              <a:rPr lang="en-US" sz="2000" dirty="0">
                <a:latin typeface="Arial" panose="020B0604020202020204" pitchFamily="34" charset="0"/>
                <a:cs typeface="Arial" panose="020B0604020202020204" pitchFamily="34" charset="0"/>
              </a:rPr>
              <a:t>Flow and Pull Value, </a:t>
            </a:r>
            <a:r>
              <a:rPr lang="en-US" sz="2000" dirty="0" smtClean="0">
                <a:latin typeface="Arial" panose="020B0604020202020204" pitchFamily="34" charset="0"/>
                <a:cs typeface="Arial" panose="020B0604020202020204" pitchFamily="34" charset="0"/>
              </a:rPr>
              <a:t>Ensure</a:t>
            </a:r>
          </a:p>
          <a:p>
            <a:pPr marL="0" indent="0"/>
            <a:r>
              <a:rPr lang="en-US" sz="2000" dirty="0" smtClean="0">
                <a:latin typeface="Arial" panose="020B0604020202020204" pitchFamily="34" charset="0"/>
                <a:cs typeface="Arial" panose="020B0604020202020204" pitchFamily="34" charset="0"/>
              </a:rPr>
              <a:t>Quality </a:t>
            </a:r>
            <a:r>
              <a:rPr lang="en-US" sz="2000" dirty="0">
                <a:latin typeface="Arial" panose="020B0604020202020204" pitchFamily="34" charset="0"/>
                <a:cs typeface="Arial" panose="020B0604020202020204" pitchFamily="34" charset="0"/>
              </a:rPr>
              <a:t>at the Source, Focus on Processes, Embrace </a:t>
            </a:r>
            <a:r>
              <a:rPr lang="en-US" sz="2000" dirty="0" smtClean="0">
                <a:latin typeface="Arial" panose="020B0604020202020204" pitchFamily="34" charset="0"/>
                <a:cs typeface="Arial" panose="020B0604020202020204" pitchFamily="34" charset="0"/>
              </a:rPr>
              <a:t>Scientific</a:t>
            </a:r>
          </a:p>
          <a:p>
            <a:pPr marL="0" indent="0"/>
            <a:r>
              <a:rPr lang="en-US" sz="2000" dirty="0" smtClean="0">
                <a:latin typeface="Arial" panose="020B0604020202020204" pitchFamily="34" charset="0"/>
                <a:cs typeface="Arial" panose="020B0604020202020204" pitchFamily="34" charset="0"/>
              </a:rPr>
              <a:t>Thinking</a:t>
            </a:r>
            <a:r>
              <a:rPr lang="en-US" sz="2000" dirty="0">
                <a:latin typeface="Arial" panose="020B0604020202020204" pitchFamily="34" charset="0"/>
                <a:cs typeface="Arial" panose="020B0604020202020204" pitchFamily="34" charset="0"/>
              </a:rPr>
              <a:t>, Seek Perfection</a:t>
            </a:r>
          </a:p>
          <a:p>
            <a:pP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Enterprise </a:t>
            </a:r>
            <a:r>
              <a:rPr lang="en-US" sz="2400" dirty="0">
                <a:latin typeface="Arial" panose="020B0604020202020204" pitchFamily="34" charset="0"/>
                <a:cs typeface="Arial" panose="020B0604020202020204" pitchFamily="34" charset="0"/>
              </a:rPr>
              <a:t>Alignment:  </a:t>
            </a:r>
            <a:r>
              <a:rPr lang="en-US" sz="2000" dirty="0">
                <a:latin typeface="Arial" panose="020B0604020202020204" pitchFamily="34" charset="0"/>
                <a:cs typeface="Arial" panose="020B0604020202020204" pitchFamily="34" charset="0"/>
              </a:rPr>
              <a:t>Create Constancy of Purpose. </a:t>
            </a:r>
            <a:r>
              <a:rPr lang="en-US" sz="2000" dirty="0" smtClean="0">
                <a:latin typeface="Arial" panose="020B0604020202020204" pitchFamily="34" charset="0"/>
                <a:cs typeface="Arial" panose="020B0604020202020204" pitchFamily="34" charset="0"/>
              </a:rPr>
              <a:t>Think</a:t>
            </a:r>
          </a:p>
          <a:p>
            <a:pPr marL="0" indent="0"/>
            <a:r>
              <a:rPr lang="en-US" sz="2000" dirty="0" smtClean="0">
                <a:latin typeface="Arial" panose="020B0604020202020204" pitchFamily="34" charset="0"/>
                <a:cs typeface="Arial" panose="020B0604020202020204" pitchFamily="34" charset="0"/>
              </a:rPr>
              <a:t>Systematically</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Results</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Create Value for the Customer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7567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247651"/>
            <a:ext cx="8229600" cy="737412"/>
          </a:xfrm>
        </p:spPr>
        <p:txBody>
          <a:bodyPr>
            <a:normAutofit fontScale="90000"/>
          </a:bodyPr>
          <a:lstStyle/>
          <a:p>
            <a:r>
              <a:rPr lang="en-US" sz="3100" dirty="0" smtClean="0">
                <a:latin typeface="Arial" panose="020B0604020202020204" pitchFamily="34" charset="0"/>
                <a:cs typeface="Arial" panose="020B0604020202020204" pitchFamily="34" charset="0"/>
              </a:rPr>
              <a:t>Unique </a:t>
            </a:r>
            <a:r>
              <a:rPr lang="en-US" sz="3100" dirty="0">
                <a:latin typeface="Arial" panose="020B0604020202020204" pitchFamily="34" charset="0"/>
                <a:cs typeface="Arial" panose="020B0604020202020204" pitchFamily="34" charset="0"/>
              </a:rPr>
              <a:t>m</a:t>
            </a:r>
            <a:r>
              <a:rPr lang="en-US" sz="3100" dirty="0" smtClean="0">
                <a:latin typeface="Arial" panose="020B0604020202020204" pitchFamily="34" charset="0"/>
                <a:cs typeface="Arial" panose="020B0604020202020204" pitchFamily="34" charset="0"/>
              </a:rPr>
              <a:t>odels</a:t>
            </a:r>
            <a:r>
              <a:rPr lang="en-US" sz="2200" dirty="0">
                <a:latin typeface="Arial" panose="020B0604020202020204" pitchFamily="34" charset="0"/>
                <a:cs typeface="Arial" panose="020B0604020202020204" pitchFamily="34" charset="0"/>
              </a:rPr>
              <a:t>:  ASQ’s International Team Excellence </a:t>
            </a:r>
            <a:r>
              <a:rPr lang="en-US" sz="2200" dirty="0" smtClean="0">
                <a:latin typeface="Arial" panose="020B0604020202020204" pitchFamily="34" charset="0"/>
                <a:cs typeface="Arial" panose="020B0604020202020204" pitchFamily="34" charset="0"/>
              </a:rPr>
              <a:t>Award</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t>
            </a:r>
            <a:endParaRPr lang="en-US" sz="2800" dirty="0"/>
          </a:p>
        </p:txBody>
      </p:sp>
      <p:sp>
        <p:nvSpPr>
          <p:cNvPr id="6" name="Text Placeholder 5"/>
          <p:cNvSpPr>
            <a:spLocks noGrp="1"/>
          </p:cNvSpPr>
          <p:nvPr>
            <p:ph type="body" sz="quarter" idx="10"/>
          </p:nvPr>
        </p:nvSpPr>
        <p:spPr>
          <a:xfrm>
            <a:off x="365760" y="985062"/>
            <a:ext cx="8229600" cy="5531601"/>
          </a:xfrm>
        </p:spPr>
        <p:txBody>
          <a:bodyPr>
            <a:noAutofit/>
          </a:bodyPr>
          <a:lstStyle/>
          <a:p>
            <a:pPr marL="0" indent="0"/>
            <a:r>
              <a:rPr lang="en-US" sz="1800" dirty="0" smtClean="0">
                <a:latin typeface="Arial" panose="020B0604020202020204" pitchFamily="34" charset="0"/>
                <a:cs typeface="Arial" panose="020B0604020202020204" pitchFamily="34" charset="0"/>
              </a:rPr>
              <a:t>ASQ’s Team Excellence (ITEA) is the world’s premier team recognition program for showcasing global team achievements in improving business performance.</a:t>
            </a:r>
          </a:p>
          <a:p>
            <a:pPr marL="0" indent="0"/>
            <a:endParaRPr lang="en-US" sz="1100" dirty="0" smtClean="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Facts and History:</a:t>
            </a:r>
          </a:p>
          <a:p>
            <a:pPr marL="0" indent="0"/>
            <a:r>
              <a:rPr lang="en-US" sz="1800" dirty="0" smtClean="0">
                <a:latin typeface="Arial" panose="020B0604020202020204" pitchFamily="34" charset="0"/>
                <a:cs typeface="Arial" panose="020B0604020202020204" pitchFamily="34" charset="0"/>
              </a:rPr>
              <a:t>History since 1985.</a:t>
            </a:r>
          </a:p>
          <a:p>
            <a:pPr marL="0" indent="0"/>
            <a:r>
              <a:rPr lang="en-US" sz="1800" dirty="0" smtClean="0">
                <a:latin typeface="Arial" panose="020B0604020202020204" pitchFamily="34" charset="0"/>
                <a:cs typeface="Arial" panose="020B0604020202020204" pitchFamily="34" charset="0"/>
              </a:rPr>
              <a:t>Thousands of teams have applied.</a:t>
            </a:r>
          </a:p>
          <a:p>
            <a:pPr marL="0" indent="0"/>
            <a:r>
              <a:rPr lang="en-US" sz="1800" dirty="0" smtClean="0">
                <a:latin typeface="Arial" panose="020B0604020202020204" pitchFamily="34" charset="0"/>
                <a:cs typeface="Arial" panose="020B0604020202020204" pitchFamily="34" charset="0"/>
              </a:rPr>
              <a:t>Team projects from more than 30 countries and 20 industry classifications.</a:t>
            </a:r>
          </a:p>
          <a:p>
            <a:pPr marL="0" indent="0"/>
            <a:r>
              <a:rPr lang="en-US" sz="1800" dirty="0">
                <a:latin typeface="Arial" panose="020B0604020202020204" pitchFamily="34" charset="0"/>
                <a:cs typeface="Arial" panose="020B0604020202020204" pitchFamily="34" charset="0"/>
              </a:rPr>
              <a:t>F</a:t>
            </a:r>
            <a:r>
              <a:rPr lang="en-US" sz="1800" dirty="0" smtClean="0">
                <a:latin typeface="Arial" panose="020B0604020202020204" pitchFamily="34" charset="0"/>
                <a:cs typeface="Arial" panose="020B0604020202020204" pitchFamily="34" charset="0"/>
              </a:rPr>
              <a:t>ramework and criteria for team based projects.</a:t>
            </a:r>
          </a:p>
          <a:p>
            <a:pPr marL="0" indent="0"/>
            <a:endParaRPr lang="en-US" sz="1800" dirty="0">
              <a:latin typeface="Arial" panose="020B0604020202020204" pitchFamily="34" charset="0"/>
              <a:cs typeface="Arial" panose="020B0604020202020204" pitchFamily="34" charset="0"/>
            </a:endParaRPr>
          </a:p>
          <a:p>
            <a:pPr marL="0" indent="0"/>
            <a:r>
              <a:rPr lang="en-US" sz="2000" dirty="0">
                <a:latin typeface="Arial" panose="020B0604020202020204" pitchFamily="34" charset="0"/>
                <a:cs typeface="Arial" panose="020B0604020202020204" pitchFamily="34" charset="0"/>
              </a:rPr>
              <a:t>Program Process and Characteristics:</a:t>
            </a:r>
          </a:p>
          <a:p>
            <a:pPr marL="0" indent="0"/>
            <a:r>
              <a:rPr lang="en-US" sz="1800" dirty="0">
                <a:latin typeface="Arial" panose="020B0604020202020204" pitchFamily="34" charset="0"/>
                <a:cs typeface="Arial" panose="020B0604020202020204" pitchFamily="34" charset="0"/>
              </a:rPr>
              <a:t>Preliminary and Finals </a:t>
            </a:r>
            <a:r>
              <a:rPr lang="en-US" sz="1800" dirty="0" smtClean="0">
                <a:latin typeface="Arial" panose="020B0604020202020204" pitchFamily="34" charset="0"/>
                <a:cs typeface="Arial" panose="020B0604020202020204" pitchFamily="34" charset="0"/>
              </a:rPr>
              <a:t>rounds.</a:t>
            </a:r>
          </a:p>
          <a:p>
            <a:pPr marL="0" indent="0"/>
            <a:r>
              <a:rPr lang="en-US" sz="1800" dirty="0" smtClean="0">
                <a:latin typeface="Arial" panose="020B0604020202020204" pitchFamily="34" charset="0"/>
                <a:cs typeface="Arial" panose="020B0604020202020204" pitchFamily="34" charset="0"/>
              </a:rPr>
              <a:t>Well-trained Judges.</a:t>
            </a:r>
            <a:endParaRPr lang="en-US" sz="1800" dirty="0">
              <a:latin typeface="Arial" panose="020B0604020202020204" pitchFamily="34" charset="0"/>
              <a:cs typeface="Arial" panose="020B0604020202020204" pitchFamily="34" charset="0"/>
            </a:endParaRPr>
          </a:p>
          <a:p>
            <a:pPr marL="0" indent="0"/>
            <a:r>
              <a:rPr lang="en-US" sz="1800" dirty="0" smtClean="0">
                <a:latin typeface="Arial" panose="020B0604020202020204" pitchFamily="34" charset="0"/>
                <a:cs typeface="Arial" panose="020B0604020202020204" pitchFamily="34" charset="0"/>
              </a:rPr>
              <a:t>Finals </a:t>
            </a:r>
            <a:r>
              <a:rPr lang="en-US" sz="1800" dirty="0">
                <a:latin typeface="Arial" panose="020B0604020202020204" pitchFamily="34" charset="0"/>
                <a:cs typeface="Arial" panose="020B0604020202020204" pitchFamily="34" charset="0"/>
              </a:rPr>
              <a:t>round projects presented </a:t>
            </a:r>
            <a:r>
              <a:rPr lang="en-US" sz="1800" dirty="0" smtClean="0">
                <a:latin typeface="Arial" panose="020B0604020202020204" pitchFamily="34" charset="0"/>
                <a:cs typeface="Arial" panose="020B0604020202020204" pitchFamily="34" charset="0"/>
              </a:rPr>
              <a:t>live at World Quality </a:t>
            </a:r>
          </a:p>
          <a:p>
            <a:pPr marL="0" indent="0"/>
            <a:r>
              <a:rPr lang="en-US" sz="1800" dirty="0">
                <a:latin typeface="Arial" panose="020B0604020202020204" pitchFamily="34" charset="0"/>
                <a:cs typeface="Arial" panose="020B0604020202020204" pitchFamily="34" charset="0"/>
              </a:rPr>
              <a:t>a</a:t>
            </a:r>
            <a:r>
              <a:rPr lang="en-US" sz="1800" dirty="0" smtClean="0">
                <a:latin typeface="Arial" panose="020B0604020202020204" pitchFamily="34" charset="0"/>
                <a:cs typeface="Arial" panose="020B0604020202020204" pitchFamily="34" charset="0"/>
              </a:rPr>
              <a:t>nd Improvement Conference</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endParaRPr lang="en-US" sz="1800" dirty="0" smtClean="0">
              <a:latin typeface="Arial" panose="020B0604020202020204" pitchFamily="34" charset="0"/>
              <a:cs typeface="Arial" panose="020B0604020202020204" pitchFamily="34" charset="0"/>
            </a:endParaRPr>
          </a:p>
          <a:p>
            <a:pPr marL="0" indent="0"/>
            <a:endParaRPr lang="en-US" sz="1100" dirty="0" smtClean="0">
              <a:latin typeface="Arial" panose="020B0604020202020204" pitchFamily="34" charset="0"/>
              <a:cs typeface="Arial" panose="020B0604020202020204" pitchFamily="34" charset="0"/>
            </a:endParaRPr>
          </a:p>
          <a:p>
            <a:pPr marL="0" indent="0"/>
            <a:endParaRPr lang="en-US" sz="2400" dirty="0" smtClean="0">
              <a:latin typeface="Times New Roman" panose="02020603050405020304" pitchFamily="18" charset="0"/>
              <a:cs typeface="Times New Roman" panose="02020603050405020304" pitchFamily="18" charset="0"/>
            </a:endParaRPr>
          </a:p>
          <a:p>
            <a:pPr marL="0" indent="0"/>
            <a:endParaRPr lang="en-US" sz="2400" dirty="0" smtClean="0">
              <a:latin typeface="Times New Roman" panose="02020603050405020304" pitchFamily="18" charset="0"/>
              <a:cs typeface="Times New Roman" panose="02020603050405020304" pitchFamily="18" charset="0"/>
            </a:endParaRPr>
          </a:p>
          <a:p>
            <a:pPr marL="0" indent="0"/>
            <a:endParaRPr lang="en-US" sz="2400" dirty="0" smtClean="0">
              <a:latin typeface="Times New Roman" panose="02020603050405020304" pitchFamily="18" charset="0"/>
              <a:cs typeface="Times New Roman" panose="02020603050405020304" pitchFamily="18" charset="0"/>
            </a:endParaRPr>
          </a:p>
          <a:p>
            <a:pPr marL="0" indent="0"/>
            <a:endParaRPr lang="en-US" sz="2400" dirty="0" smtClean="0">
              <a:latin typeface="Times New Roman" panose="02020603050405020304" pitchFamily="18" charset="0"/>
              <a:cs typeface="Times New Roman" panose="02020603050405020304" pitchFamily="18" charset="0"/>
            </a:endParaRPr>
          </a:p>
          <a:p>
            <a:pPr marL="0" indent="0"/>
            <a:endParaRPr lang="en-US" sz="2400" dirty="0">
              <a:latin typeface="Times New Roman" panose="02020603050405020304" pitchFamily="18" charset="0"/>
              <a:cs typeface="Times New Roman" panose="02020603050405020304" pitchFamily="18" charset="0"/>
            </a:endParaRPr>
          </a:p>
        </p:txBody>
      </p:sp>
      <p:pic>
        <p:nvPicPr>
          <p:cNvPr id="1029" name="Picture 5" descr="C:\Users\Shawn Flynn\Desktop\Ex Frameworks Presentation\TE Trop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571" y="4945039"/>
            <a:ext cx="1967789"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76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213162"/>
            <a:ext cx="8229600" cy="749808"/>
          </a:xfrm>
        </p:spPr>
        <p:txBody>
          <a:bodyPr>
            <a:normAutofit/>
          </a:bodyPr>
          <a:lstStyle/>
          <a:p>
            <a:r>
              <a:rPr lang="en-US" sz="2800" dirty="0">
                <a:latin typeface="Arial" panose="020B0604020202020204" pitchFamily="34" charset="0"/>
                <a:cs typeface="Arial" panose="020B0604020202020204" pitchFamily="34" charset="0"/>
              </a:rPr>
              <a:t>ASQ’s International Team Excellence Award </a:t>
            </a:r>
            <a:endParaRPr lang="en-US" sz="2800" dirty="0"/>
          </a:p>
        </p:txBody>
      </p:sp>
      <p:sp>
        <p:nvSpPr>
          <p:cNvPr id="6" name="Text Placeholder 5"/>
          <p:cNvSpPr>
            <a:spLocks noGrp="1"/>
          </p:cNvSpPr>
          <p:nvPr>
            <p:ph type="body" sz="quarter" idx="10"/>
          </p:nvPr>
        </p:nvSpPr>
        <p:spPr>
          <a:xfrm>
            <a:off x="365760" y="771896"/>
            <a:ext cx="8229600" cy="5744768"/>
          </a:xfrm>
        </p:spPr>
        <p:txBody>
          <a:bodyPr>
            <a:noAutofit/>
          </a:bodyPr>
          <a:lstStyle/>
          <a:p>
            <a:pPr marL="0" indent="0"/>
            <a:r>
              <a:rPr lang="en-US" sz="2000" dirty="0" smtClean="0">
                <a:latin typeface="Arial" panose="020B0604020202020204" pitchFamily="34" charset="0"/>
                <a:cs typeface="Arial" panose="020B0604020202020204" pitchFamily="34" charset="0"/>
              </a:rPr>
              <a:t>Six criteria categories across project and team lifecycle.</a:t>
            </a:r>
          </a:p>
          <a:p>
            <a:pPr marL="0" indent="0"/>
            <a:r>
              <a:rPr lang="en-US" sz="1800" dirty="0" smtClean="0">
                <a:latin typeface="Arial" panose="020B0604020202020204" pitchFamily="34" charset="0"/>
                <a:cs typeface="Arial" panose="020B0604020202020204" pitchFamily="34" charset="0"/>
              </a:rPr>
              <a:t>	Project Background and Purpose, Project Framework, Project 	Stakeholders and the Project Team, Project Overview, Project Walkthrough </a:t>
            </a:r>
          </a:p>
          <a:p>
            <a:pPr marL="0" indent="0"/>
            <a:r>
              <a:rPr lang="en-US" sz="1800" dirty="0" smtClean="0">
                <a:latin typeface="Arial" panose="020B0604020202020204" pitchFamily="34" charset="0"/>
                <a:cs typeface="Arial" panose="020B0604020202020204" pitchFamily="34" charset="0"/>
              </a:rPr>
              <a:t>	and Project Presentation</a:t>
            </a:r>
          </a:p>
          <a:p>
            <a:pPr marL="0" indent="0"/>
            <a:endParaRPr lang="en-US" sz="1800" dirty="0" smtClean="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Scoring and feedback includes presentation value and maturity considerations.</a:t>
            </a:r>
          </a:p>
          <a:p>
            <a:pPr marL="0" indent="0"/>
            <a:r>
              <a:rPr lang="en-US" sz="1800" dirty="0" smtClean="0">
                <a:latin typeface="Arial" panose="020B0604020202020204" pitchFamily="34" charset="0"/>
                <a:cs typeface="Arial" panose="020B0604020202020204" pitchFamily="34" charset="0"/>
              </a:rPr>
              <a:t>	Maturity considerations account for criteria elements from missing or not 	addressed, to partially and fully addressed, addressed with additional 	support and organizational level approaches. </a:t>
            </a:r>
          </a:p>
          <a:p>
            <a:pPr marL="0" indent="0"/>
            <a:endParaRPr lang="en-US" sz="1100" dirty="0" smtClean="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Themes within the Criteria include:</a:t>
            </a:r>
          </a:p>
          <a:p>
            <a:pPr marL="0" indent="0"/>
            <a:r>
              <a:rPr lang="en-US" sz="1800" dirty="0" smtClean="0">
                <a:latin typeface="Arial" panose="020B0604020202020204" pitchFamily="34" charset="0"/>
                <a:cs typeface="Arial" panose="020B0604020202020204" pitchFamily="34" charset="0"/>
              </a:rPr>
              <a:t>Stakeholders, Data, Team Skills and Preparation, Methods and Tools,  Resistance and Risk, Goals, Measures and Benefits and Project Management</a:t>
            </a:r>
          </a:p>
          <a:p>
            <a:pPr marL="0" indent="0"/>
            <a:endParaRPr lang="en-US" sz="2400" dirty="0" smtClean="0">
              <a:latin typeface="Times New Roman" panose="02020603050405020304" pitchFamily="18" charset="0"/>
              <a:cs typeface="Times New Roman" panose="02020603050405020304" pitchFamily="18" charset="0"/>
            </a:endParaRPr>
          </a:p>
          <a:p>
            <a:pPr marL="0" indent="0"/>
            <a:endParaRPr lang="en-US" sz="2400" dirty="0" smtClean="0">
              <a:latin typeface="Times New Roman" panose="02020603050405020304" pitchFamily="18" charset="0"/>
              <a:cs typeface="Times New Roman" panose="02020603050405020304" pitchFamily="18" charset="0"/>
            </a:endParaRPr>
          </a:p>
          <a:p>
            <a:pPr marL="0" indent="0"/>
            <a:endParaRPr lang="en-US" sz="2400" dirty="0" smtClean="0">
              <a:latin typeface="Times New Roman" panose="02020603050405020304" pitchFamily="18" charset="0"/>
              <a:cs typeface="Times New Roman" panose="02020603050405020304" pitchFamily="18" charset="0"/>
            </a:endParaRPr>
          </a:p>
          <a:p>
            <a:pPr marL="0" indent="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705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320040"/>
            <a:ext cx="8229600" cy="665612"/>
          </a:xfrm>
        </p:spPr>
        <p:txBody>
          <a:bodyPr>
            <a:normAutofit fontScale="90000"/>
          </a:bodyPr>
          <a:lstStyle/>
          <a:p>
            <a:r>
              <a:rPr lang="en-US" sz="3100" dirty="0" smtClean="0">
                <a:latin typeface="Arial" panose="020B0604020202020204" pitchFamily="34" charset="0"/>
                <a:cs typeface="Arial" panose="020B0604020202020204" pitchFamily="34" charset="0"/>
              </a:rPr>
              <a:t>Unique models</a:t>
            </a:r>
            <a:r>
              <a:rPr lang="en-US" sz="2200" dirty="0">
                <a:latin typeface="Arial" panose="020B0604020202020204" pitchFamily="34" charset="0"/>
                <a:cs typeface="Arial" panose="020B0604020202020204" pitchFamily="34" charset="0"/>
              </a:rPr>
              <a:t>:  Association for Manufacturing Excellence Award</a:t>
            </a:r>
            <a:br>
              <a:rPr lang="en-US" sz="22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2800" dirty="0" smtClean="0"/>
              <a:t> </a:t>
            </a:r>
            <a:endParaRPr lang="en-US" sz="2800" dirty="0"/>
          </a:p>
        </p:txBody>
      </p:sp>
      <p:sp>
        <p:nvSpPr>
          <p:cNvPr id="6" name="Text Placeholder 5"/>
          <p:cNvSpPr>
            <a:spLocks noGrp="1"/>
          </p:cNvSpPr>
          <p:nvPr>
            <p:ph type="body" sz="quarter" idx="10"/>
          </p:nvPr>
        </p:nvSpPr>
        <p:spPr>
          <a:xfrm>
            <a:off x="365760" y="985652"/>
            <a:ext cx="8229600" cy="5222254"/>
          </a:xfrm>
        </p:spPr>
        <p:txBody>
          <a:bodyPr>
            <a:noAutofit/>
          </a:bodyPr>
          <a:lstStyle/>
          <a:p>
            <a:r>
              <a:rPr lang="en-US" sz="2000" dirty="0" smtClean="0">
                <a:latin typeface="Arial" panose="020B0604020202020204" pitchFamily="34" charset="0"/>
                <a:cs typeface="Arial" panose="020B0604020202020204" pitchFamily="34" charset="0"/>
              </a:rPr>
              <a:t>AME Award for North American Manufacturing </a:t>
            </a:r>
            <a:r>
              <a:rPr lang="en-US" sz="2000" dirty="0">
                <a:latin typeface="Arial" panose="020B0604020202020204" pitchFamily="34" charset="0"/>
                <a:cs typeface="Arial" panose="020B0604020202020204" pitchFamily="34" charset="0"/>
              </a:rPr>
              <a:t>plants </a:t>
            </a:r>
            <a:r>
              <a:rPr lang="en-US" sz="2000" dirty="0" smtClean="0">
                <a:latin typeface="Arial" panose="020B0604020202020204" pitchFamily="34" charset="0"/>
                <a:cs typeface="Arial" panose="020B0604020202020204" pitchFamily="34" charset="0"/>
              </a:rPr>
              <a:t>only.</a:t>
            </a:r>
          </a:p>
          <a:p>
            <a:r>
              <a:rPr lang="en-US" sz="1800" dirty="0" smtClean="0">
                <a:latin typeface="Arial" panose="020B0604020202020204" pitchFamily="34" charset="0"/>
                <a:cs typeface="Arial" panose="020B0604020202020204" pitchFamily="34" charset="0"/>
              </a:rPr>
              <a:t>Criteria is Lean based and uses the Lean Sensei tool.</a:t>
            </a:r>
          </a:p>
          <a:p>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Lean Sensei </a:t>
            </a:r>
            <a:r>
              <a:rPr lang="en-US" sz="1800" dirty="0" smtClean="0">
                <a:latin typeface="Arial" panose="020B0604020202020204" pitchFamily="34" charset="0"/>
                <a:cs typeface="Arial" panose="020B0604020202020204" pitchFamily="34" charset="0"/>
              </a:rPr>
              <a:t>highlights</a:t>
            </a:r>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60 Items across the Criteria areas.</a:t>
            </a:r>
          </a:p>
          <a:p>
            <a:r>
              <a:rPr lang="en-US" sz="1800" dirty="0">
                <a:latin typeface="Arial" panose="020B0604020202020204" pitchFamily="34" charset="0"/>
                <a:cs typeface="Arial" panose="020B0604020202020204" pitchFamily="34" charset="0"/>
              </a:rPr>
              <a:t>	Maturity Rankings:  Excellent, On the Journey or Needs Improvement</a:t>
            </a:r>
          </a:p>
          <a:p>
            <a:r>
              <a:rPr lang="en-US" sz="1800" dirty="0">
                <a:latin typeface="Arial" panose="020B0604020202020204" pitchFamily="34" charset="0"/>
                <a:cs typeface="Arial" panose="020B0604020202020204" pitchFamily="34" charset="0"/>
              </a:rPr>
              <a:t>	Self Assessment Grading:  A+, A, B, C, D, F</a:t>
            </a:r>
          </a:p>
          <a:p>
            <a:r>
              <a:rPr lang="en-US" sz="1800" dirty="0">
                <a:latin typeface="Arial" panose="020B0604020202020204" pitchFamily="34" charset="0"/>
                <a:cs typeface="Arial" panose="020B0604020202020204" pitchFamily="34" charset="0"/>
              </a:rPr>
              <a:t>	Evidence presented including proofs and gaps.</a:t>
            </a:r>
          </a:p>
          <a:p>
            <a:r>
              <a:rPr lang="en-US" sz="1800" dirty="0">
                <a:latin typeface="Arial" panose="020B0604020202020204" pitchFamily="34" charset="0"/>
                <a:cs typeface="Arial" panose="020B0604020202020204" pitchFamily="34" charset="0"/>
              </a:rPr>
              <a:t>	Report Card Scoring, Comparison Analysis with feedback.</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Short sites visits for evaluation.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Achievement Report with key Strengths and </a:t>
            </a:r>
            <a:r>
              <a:rPr lang="en-US" sz="1800" dirty="0" smtClean="0">
                <a:latin typeface="Arial" panose="020B0604020202020204" pitchFamily="34" charset="0"/>
                <a:cs typeface="Arial" panose="020B0604020202020204" pitchFamily="34" charset="0"/>
              </a:rPr>
              <a:t>Opportunities.</a:t>
            </a:r>
            <a:endParaRPr lang="en-US" sz="1800" dirty="0">
              <a:latin typeface="Arial" panose="020B0604020202020204" pitchFamily="34" charset="0"/>
              <a:cs typeface="Arial" panose="020B0604020202020204" pitchFamily="34" charset="0"/>
            </a:endParaRPr>
          </a:p>
          <a:p>
            <a:pPr marL="0" indent="0"/>
            <a:r>
              <a:rPr lang="en-US" sz="1600" dirty="0" smtClean="0">
                <a:latin typeface="Arial" panose="020B0604020202020204" pitchFamily="34" charset="0"/>
                <a:cs typeface="Arial" panose="020B0604020202020204" pitchFamily="34" charset="0"/>
              </a:rPr>
              <a:t>  </a:t>
            </a: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endParaRPr lang="en-US" sz="2400" dirty="0">
              <a:latin typeface="Times New Roman" panose="02020603050405020304" pitchFamily="18" charset="0"/>
              <a:cs typeface="Times New Roman" panose="02020603050405020304" pitchFamily="18" charset="0"/>
            </a:endParaRPr>
          </a:p>
        </p:txBody>
      </p:sp>
      <p:pic>
        <p:nvPicPr>
          <p:cNvPr id="2050" name="Picture 2" descr="C:\Users\Shawn Flynn\Desktop\Ex Frameworks Presentation\AME Aw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551" y="4369979"/>
            <a:ext cx="2533463"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491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320040"/>
            <a:ext cx="8229600" cy="665612"/>
          </a:xfrm>
        </p:spPr>
        <p:txBody>
          <a:bodyPr>
            <a:normAutofit fontScale="90000"/>
          </a:bodyPr>
          <a:lstStyle/>
          <a:p>
            <a:r>
              <a:rPr lang="en-US" sz="3100" dirty="0" smtClean="0">
                <a:latin typeface="Arial" panose="020B0604020202020204" pitchFamily="34" charset="0"/>
                <a:cs typeface="Arial" panose="020B0604020202020204" pitchFamily="34" charset="0"/>
              </a:rPr>
              <a:t>AME Criteria</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2800" dirty="0" smtClean="0"/>
              <a:t> </a:t>
            </a:r>
            <a:endParaRPr lang="en-US" sz="2800" dirty="0"/>
          </a:p>
        </p:txBody>
      </p:sp>
      <p:sp>
        <p:nvSpPr>
          <p:cNvPr id="6" name="Text Placeholder 5"/>
          <p:cNvSpPr>
            <a:spLocks noGrp="1"/>
          </p:cNvSpPr>
          <p:nvPr>
            <p:ph type="body" sz="quarter" idx="10"/>
          </p:nvPr>
        </p:nvSpPr>
        <p:spPr>
          <a:xfrm>
            <a:off x="365760" y="985652"/>
            <a:ext cx="8229600" cy="5222254"/>
          </a:xfrm>
        </p:spPr>
        <p:txBody>
          <a:bodyPr>
            <a:noAutofit/>
          </a:bodyPr>
          <a:lstStyle/>
          <a:p>
            <a:pPr>
              <a:buAutoNum type="arabicPeriod"/>
            </a:pPr>
            <a:r>
              <a:rPr lang="en-US" sz="1800" dirty="0" smtClean="0">
                <a:latin typeface="Arial" panose="020B0604020202020204" pitchFamily="34" charset="0"/>
                <a:cs typeface="Arial" panose="020B0604020202020204" pitchFamily="34" charset="0"/>
              </a:rPr>
              <a:t>Policy </a:t>
            </a:r>
            <a:r>
              <a:rPr lang="en-US" sz="1800" dirty="0">
                <a:latin typeface="Arial" panose="020B0604020202020204" pitchFamily="34" charset="0"/>
                <a:cs typeface="Arial" panose="020B0604020202020204" pitchFamily="34" charset="0"/>
              </a:rPr>
              <a:t>(Key) Deployment </a:t>
            </a:r>
            <a:r>
              <a:rPr lang="en-US" sz="1800" dirty="0" smtClean="0">
                <a:latin typeface="Arial" panose="020B0604020202020204" pitchFamily="34" charset="0"/>
                <a:cs typeface="Arial" panose="020B0604020202020204" pitchFamily="34" charset="0"/>
              </a:rPr>
              <a:t>Processes:</a:t>
            </a:r>
          </a:p>
          <a:p>
            <a:pPr marL="0" indent="0"/>
            <a:r>
              <a:rPr lang="en-US" sz="1800" dirty="0" smtClean="0">
                <a:latin typeface="Arial" panose="020B0604020202020204" pitchFamily="34" charset="0"/>
                <a:cs typeface="Arial" panose="020B0604020202020204" pitchFamily="34" charset="0"/>
              </a:rPr>
              <a:t>Management </a:t>
            </a:r>
            <a:r>
              <a:rPr lang="en-US" sz="1800" dirty="0">
                <a:latin typeface="Arial" panose="020B0604020202020204" pitchFamily="34" charset="0"/>
                <a:cs typeface="Arial" panose="020B0604020202020204" pitchFamily="34" charset="0"/>
              </a:rPr>
              <a:t>System, Human and Organizational Development</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Safety and </a:t>
            </a:r>
            <a:r>
              <a:rPr lang="en-US" sz="1800" dirty="0" smtClean="0">
                <a:latin typeface="Arial" panose="020B0604020202020204" pitchFamily="34" charset="0"/>
                <a:cs typeface="Arial" panose="020B0604020202020204" pitchFamily="34" charset="0"/>
              </a:rPr>
              <a:t>Environment</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3. Manufacturing </a:t>
            </a:r>
            <a:r>
              <a:rPr lang="en-US" sz="1800" dirty="0">
                <a:latin typeface="Arial" panose="020B0604020202020204" pitchFamily="34" charset="0"/>
                <a:cs typeface="Arial" panose="020B0604020202020204" pitchFamily="34" charset="0"/>
              </a:rPr>
              <a:t>and Business Operations:  </a:t>
            </a: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(Waste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muda</a:t>
            </a:r>
            <a:r>
              <a:rPr lang="en-US" sz="1800" dirty="0">
                <a:latin typeface="Arial" panose="020B0604020202020204" pitchFamily="34" charset="0"/>
                <a:cs typeface="Arial" panose="020B0604020202020204" pitchFamily="34" charset="0"/>
              </a:rPr>
              <a:t>); Unevenness, Fluctuation and Variation (</a:t>
            </a:r>
            <a:r>
              <a:rPr lang="en-US" sz="1800" dirty="0" err="1">
                <a:latin typeface="Arial" panose="020B0604020202020204" pitchFamily="34" charset="0"/>
                <a:cs typeface="Arial" panose="020B0604020202020204" pitchFamily="34" charset="0"/>
              </a:rPr>
              <a:t>mura</a:t>
            </a:r>
            <a:r>
              <a:rPr lang="en-US"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Overburdening</a:t>
            </a:r>
          </a:p>
          <a:p>
            <a:r>
              <a:rPr lang="en-US" sz="1800" dirty="0">
                <a:latin typeface="Arial" panose="020B0604020202020204" pitchFamily="34" charset="0"/>
                <a:cs typeface="Arial" panose="020B0604020202020204" pitchFamily="34" charset="0"/>
              </a:rPr>
              <a:t>P</a:t>
            </a:r>
            <a:r>
              <a:rPr lang="en-US" sz="1800" dirty="0" smtClean="0">
                <a:latin typeface="Arial" panose="020B0604020202020204" pitchFamily="34" charset="0"/>
                <a:cs typeface="Arial" panose="020B0604020202020204" pitchFamily="34" charset="0"/>
              </a:rPr>
              <a:t>eople or Machines </a:t>
            </a:r>
            <a:r>
              <a:rPr lang="en-US" sz="1800" dirty="0" smtClean="0">
                <a:latin typeface="Arial" panose="020B0604020202020204" pitchFamily="34" charset="0"/>
                <a:cs typeface="Arial" panose="020B0604020202020204" pitchFamily="34" charset="0"/>
              </a:rPr>
              <a:t>(muri</a:t>
            </a:r>
            <a:r>
              <a:rPr lang="en-US" sz="1800" dirty="0">
                <a:latin typeface="Arial" panose="020B0604020202020204" pitchFamily="34" charset="0"/>
                <a:cs typeface="Arial" panose="020B0604020202020204" pitchFamily="34" charset="0"/>
              </a:rPr>
              <a:t>))</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4. Extended </a:t>
            </a:r>
            <a:r>
              <a:rPr lang="en-US" sz="1800" dirty="0">
                <a:latin typeface="Arial" panose="020B0604020202020204" pitchFamily="34" charset="0"/>
                <a:cs typeface="Arial" panose="020B0604020202020204" pitchFamily="34" charset="0"/>
              </a:rPr>
              <a:t>Value Stream </a:t>
            </a:r>
            <a:r>
              <a:rPr lang="en-US" sz="1800" dirty="0" smtClean="0">
                <a:latin typeface="Arial" panose="020B0604020202020204" pitchFamily="34" charset="0"/>
                <a:cs typeface="Arial" panose="020B0604020202020204" pitchFamily="34" charset="0"/>
              </a:rPr>
              <a:t>Management:  </a:t>
            </a:r>
          </a:p>
          <a:p>
            <a:r>
              <a:rPr lang="en-US" sz="1800" dirty="0" smtClean="0">
                <a:latin typeface="Arial" panose="020B0604020202020204" pitchFamily="34" charset="0"/>
                <a:cs typeface="Arial" panose="020B0604020202020204" pitchFamily="34" charset="0"/>
              </a:rPr>
              <a:t>Product Development and Supplier Development and Procurement</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5. Plant </a:t>
            </a:r>
            <a:r>
              <a:rPr lang="en-US" sz="1800" dirty="0">
                <a:latin typeface="Arial" panose="020B0604020202020204" pitchFamily="34" charset="0"/>
                <a:cs typeface="Arial" panose="020B0604020202020204" pitchFamily="34" charset="0"/>
              </a:rPr>
              <a:t>Results:  Quality, Cost, Delivery and </a:t>
            </a:r>
            <a:r>
              <a:rPr lang="en-US" sz="1800" dirty="0" smtClean="0">
                <a:latin typeface="Arial" panose="020B0604020202020204" pitchFamily="34" charset="0"/>
                <a:cs typeface="Arial" panose="020B0604020202020204" pitchFamily="34" charset="0"/>
              </a:rPr>
              <a:t>Profitability</a:t>
            </a:r>
          </a:p>
          <a:p>
            <a:pPr marL="0" indent="0"/>
            <a:r>
              <a:rPr lang="en-US" sz="2400" dirty="0" smtClean="0">
                <a:latin typeface="Arial" panose="020B0604020202020204" pitchFamily="34" charset="0"/>
                <a:cs typeface="Arial" panose="020B0604020202020204" pitchFamily="34" charset="0"/>
              </a:rPr>
              <a:t>  </a:t>
            </a: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56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6" y="320040"/>
            <a:ext cx="7597833" cy="749808"/>
          </a:xfrm>
        </p:spPr>
        <p:txBody>
          <a:bodyPr>
            <a:normAutofit fontScale="90000"/>
          </a:bodyPr>
          <a:lstStyle/>
          <a:p>
            <a:r>
              <a:rPr lang="en-US" sz="3600" dirty="0">
                <a:latin typeface="Arial" panose="020B0604020202020204" pitchFamily="34" charset="0"/>
                <a:cs typeface="Arial" panose="020B0604020202020204" pitchFamily="34" charset="0"/>
              </a:rPr>
              <a:t>What </a:t>
            </a:r>
            <a:r>
              <a:rPr lang="en-US" sz="3600" dirty="0" smtClean="0">
                <a:latin typeface="Arial" panose="020B0604020202020204" pitchFamily="34" charset="0"/>
                <a:cs typeface="Arial" panose="020B0604020202020204" pitchFamily="34" charset="0"/>
              </a:rPr>
              <a:t>they have in </a:t>
            </a:r>
            <a:r>
              <a:rPr lang="en-US" sz="3600" dirty="0">
                <a:latin typeface="Arial" panose="020B0604020202020204" pitchFamily="34" charset="0"/>
                <a:cs typeface="Arial" panose="020B0604020202020204" pitchFamily="34" charset="0"/>
              </a:rPr>
              <a:t>c</a:t>
            </a:r>
            <a:r>
              <a:rPr lang="en-US" sz="3600" dirty="0" smtClean="0">
                <a:latin typeface="Arial" panose="020B0604020202020204" pitchFamily="34" charset="0"/>
                <a:cs typeface="Arial" panose="020B0604020202020204" pitchFamily="34" charset="0"/>
              </a:rPr>
              <a:t>ommon</a:t>
            </a:r>
            <a:r>
              <a:rPr lang="en-US" sz="2800" dirty="0"/>
              <a:t/>
            </a:r>
            <a:br>
              <a:rPr lang="en-US" sz="2800" dirty="0"/>
            </a:br>
            <a:r>
              <a:rPr lang="en-US" sz="1400" dirty="0"/>
              <a:t/>
            </a:r>
            <a:br>
              <a:rPr lang="en-US" sz="1400" dirty="0"/>
            </a:br>
            <a:r>
              <a:rPr lang="en-US" sz="3200" dirty="0" smtClean="0"/>
              <a:t> </a:t>
            </a:r>
            <a:endParaRPr lang="en-US" sz="3200" dirty="0"/>
          </a:p>
        </p:txBody>
      </p:sp>
      <p:sp>
        <p:nvSpPr>
          <p:cNvPr id="6" name="Text Placeholder 5"/>
          <p:cNvSpPr>
            <a:spLocks noGrp="1"/>
          </p:cNvSpPr>
          <p:nvPr>
            <p:ph type="body" sz="quarter" idx="10"/>
          </p:nvPr>
        </p:nvSpPr>
        <p:spPr>
          <a:xfrm>
            <a:off x="997527" y="950027"/>
            <a:ext cx="7778338" cy="5525892"/>
          </a:xfrm>
        </p:spPr>
        <p:txBody>
          <a:bodyPr>
            <a:noAutofit/>
          </a:bodyPr>
          <a:lstStyle/>
          <a:p>
            <a:pPr marL="0" indent="0"/>
            <a:r>
              <a:rPr lang="en-US" sz="1800" dirty="0" smtClean="0"/>
              <a:t>Creates </a:t>
            </a:r>
            <a:r>
              <a:rPr lang="en-US" sz="1800" dirty="0"/>
              <a:t>standardization by having a common language</a:t>
            </a:r>
            <a:r>
              <a:rPr lang="en-US" sz="1200" dirty="0"/>
              <a:t>.</a:t>
            </a:r>
          </a:p>
          <a:p>
            <a:pPr marL="0" indent="0"/>
            <a:endParaRPr lang="en-US" sz="1200" dirty="0" smtClean="0"/>
          </a:p>
          <a:p>
            <a:pPr marL="0" indent="0"/>
            <a:r>
              <a:rPr lang="en-US" sz="1800" dirty="0" smtClean="0"/>
              <a:t>Holistic way.  It </a:t>
            </a:r>
            <a:r>
              <a:rPr lang="en-US" sz="1800" dirty="0"/>
              <a:t>promotes multiple approaches, not one best way.</a:t>
            </a:r>
            <a:endParaRPr lang="en-US" sz="1200" dirty="0"/>
          </a:p>
          <a:p>
            <a:pPr marL="0" indent="0"/>
            <a:endParaRPr lang="en-US" sz="1200" dirty="0" smtClean="0"/>
          </a:p>
          <a:p>
            <a:pPr marL="0" indent="0"/>
            <a:r>
              <a:rPr lang="en-US" sz="1800" dirty="0" smtClean="0"/>
              <a:t>Homeostatic </a:t>
            </a:r>
            <a:r>
              <a:rPr lang="en-US" sz="1800" dirty="0"/>
              <a:t>alignment and integration across the organization.</a:t>
            </a:r>
            <a:endParaRPr lang="en-US" sz="1200" dirty="0"/>
          </a:p>
          <a:p>
            <a:pPr marL="0" indent="0"/>
            <a:endParaRPr lang="en-US" sz="1200" dirty="0" smtClean="0"/>
          </a:p>
          <a:p>
            <a:pPr marL="0" indent="0"/>
            <a:r>
              <a:rPr lang="en-US" sz="1800" dirty="0" smtClean="0"/>
              <a:t>Non-prescriptive and non-judgmental model.</a:t>
            </a:r>
            <a:endParaRPr lang="en-US" sz="1200" dirty="0" smtClean="0"/>
          </a:p>
          <a:p>
            <a:pPr marL="0" indent="0"/>
            <a:endParaRPr lang="en-US" sz="1200" dirty="0" smtClean="0"/>
          </a:p>
          <a:p>
            <a:pPr marL="0" indent="0"/>
            <a:r>
              <a:rPr lang="en-US" sz="1800" dirty="0" smtClean="0"/>
              <a:t>Incorporates learning, improvement and recognition.</a:t>
            </a:r>
            <a:endParaRPr lang="en-US" sz="1200" dirty="0"/>
          </a:p>
          <a:p>
            <a:pPr marL="0" indent="0"/>
            <a:endParaRPr lang="en-US" sz="1200" dirty="0" smtClean="0"/>
          </a:p>
          <a:p>
            <a:pPr marL="0" indent="0"/>
            <a:r>
              <a:rPr lang="en-US" sz="1800" dirty="0" smtClean="0"/>
              <a:t>Incorporates measurement with linkage to key business results including o</a:t>
            </a:r>
            <a:r>
              <a:rPr lang="en-US" sz="1800" dirty="0" smtClean="0">
                <a:solidFill>
                  <a:srgbClr val="026CB6"/>
                </a:solidFill>
              </a:rPr>
              <a:t>perational, financial </a:t>
            </a:r>
            <a:r>
              <a:rPr lang="en-US" sz="1800" dirty="0">
                <a:solidFill>
                  <a:srgbClr val="026CB6"/>
                </a:solidFill>
              </a:rPr>
              <a:t>and </a:t>
            </a:r>
            <a:r>
              <a:rPr lang="en-US" sz="1800" dirty="0" smtClean="0">
                <a:solidFill>
                  <a:srgbClr val="026CB6"/>
                </a:solidFill>
              </a:rPr>
              <a:t>benchmarking.</a:t>
            </a:r>
            <a:endParaRPr lang="en-US" sz="1100" dirty="0" smtClean="0">
              <a:solidFill>
                <a:srgbClr val="026CB6"/>
              </a:solidFill>
            </a:endParaRPr>
          </a:p>
          <a:p>
            <a:pPr marL="285750" indent="-285750">
              <a:buFont typeface="Arial" panose="020B0604020202020204" pitchFamily="34" charset="0"/>
              <a:buChar char="•"/>
            </a:pPr>
            <a:endParaRPr lang="en-US" sz="1100" dirty="0"/>
          </a:p>
          <a:p>
            <a:r>
              <a:rPr lang="en-US" sz="1800" dirty="0"/>
              <a:t>Not all programs have these </a:t>
            </a:r>
            <a:r>
              <a:rPr lang="en-US" sz="1800" dirty="0" smtClean="0"/>
              <a:t>but…</a:t>
            </a:r>
            <a:endParaRPr lang="en-US" sz="1800" dirty="0"/>
          </a:p>
          <a:p>
            <a:r>
              <a:rPr lang="en-US" sz="1800" dirty="0"/>
              <a:t>Additional </a:t>
            </a:r>
            <a:r>
              <a:rPr lang="en-US" sz="1800" dirty="0" smtClean="0"/>
              <a:t>elements may include, incorporate or inspire:</a:t>
            </a:r>
          </a:p>
          <a:p>
            <a:r>
              <a:rPr lang="en-US" sz="1800" dirty="0"/>
              <a:t>	</a:t>
            </a:r>
            <a:r>
              <a:rPr lang="en-US" sz="1800" dirty="0" smtClean="0"/>
              <a:t>Innovation </a:t>
            </a:r>
            <a:r>
              <a:rPr lang="en-US" sz="1400" dirty="0" smtClean="0"/>
              <a:t>(meaningful change to a new or existing application)</a:t>
            </a:r>
          </a:p>
          <a:p>
            <a:r>
              <a:rPr lang="en-US" sz="1800" dirty="0"/>
              <a:t>	</a:t>
            </a:r>
            <a:r>
              <a:rPr lang="en-US" sz="1800" dirty="0" smtClean="0"/>
              <a:t>Intelligent risk </a:t>
            </a:r>
          </a:p>
          <a:p>
            <a:r>
              <a:rPr lang="en-US" sz="1800" dirty="0"/>
              <a:t>	</a:t>
            </a:r>
            <a:r>
              <a:rPr lang="en-US" sz="1800" dirty="0" smtClean="0"/>
              <a:t>Social</a:t>
            </a:r>
            <a:r>
              <a:rPr lang="en-US" sz="1800" dirty="0"/>
              <a:t>, communal and </a:t>
            </a:r>
            <a:r>
              <a:rPr lang="en-US" sz="1800" dirty="0" smtClean="0"/>
              <a:t>possibly ecological components</a:t>
            </a:r>
            <a:endParaRPr lang="en-US" sz="1800" dirty="0"/>
          </a:p>
        </p:txBody>
      </p:sp>
    </p:spTree>
    <p:extLst>
      <p:ext uri="{BB962C8B-B14F-4D97-AF65-F5344CB8AC3E}">
        <p14:creationId xmlns:p14="http://schemas.microsoft.com/office/powerpoint/2010/main" val="40969370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320040"/>
            <a:ext cx="8229600" cy="546860"/>
          </a:xfrm>
        </p:spPr>
        <p:txBody>
          <a:bodyPr>
            <a:normAutofit/>
          </a:bodyPr>
          <a:lstStyle/>
          <a:p>
            <a:r>
              <a:rPr lang="en-US" sz="2800" dirty="0" smtClean="0">
                <a:latin typeface="Arial" panose="020B0604020202020204" pitchFamily="34" charset="0"/>
                <a:cs typeface="Arial" panose="020B0604020202020204" pitchFamily="34" charset="0"/>
              </a:rPr>
              <a:t>AME Criteria </a:t>
            </a:r>
            <a:endParaRPr lang="en-US" sz="2800" dirty="0"/>
          </a:p>
        </p:txBody>
      </p:sp>
      <p:sp>
        <p:nvSpPr>
          <p:cNvPr id="6" name="Text Placeholder 5"/>
          <p:cNvSpPr>
            <a:spLocks noGrp="1"/>
          </p:cNvSpPr>
          <p:nvPr>
            <p:ph type="body" sz="quarter" idx="10"/>
          </p:nvPr>
        </p:nvSpPr>
        <p:spPr>
          <a:xfrm>
            <a:off x="365760" y="866900"/>
            <a:ext cx="8505108" cy="5341006"/>
          </a:xfrm>
        </p:spPr>
        <p:txBody>
          <a:bodyPr>
            <a:noAutofit/>
          </a:bodyPr>
          <a:lstStyle/>
          <a:p>
            <a:pPr marL="514350" indent="-514350">
              <a:buAutoNum type="arabicPeriod"/>
            </a:pPr>
            <a:r>
              <a:rPr lang="en-US" sz="2000" dirty="0" smtClean="0">
                <a:latin typeface="Arial" panose="020B0604020202020204" pitchFamily="34" charset="0"/>
                <a:cs typeface="Arial" panose="020B0604020202020204" pitchFamily="34" charset="0"/>
              </a:rPr>
              <a:t>Policy </a:t>
            </a:r>
            <a:r>
              <a:rPr lang="en-US" sz="2000" dirty="0">
                <a:latin typeface="Arial" panose="020B0604020202020204" pitchFamily="34" charset="0"/>
                <a:cs typeface="Arial" panose="020B0604020202020204" pitchFamily="34" charset="0"/>
              </a:rPr>
              <a:t>(Key) Deployment Processes</a:t>
            </a:r>
            <a:r>
              <a:rPr lang="en-US" sz="2000" dirty="0" smtClean="0">
                <a:latin typeface="Arial" panose="020B0604020202020204" pitchFamily="34" charset="0"/>
                <a:cs typeface="Arial" panose="020B0604020202020204" pitchFamily="34" charset="0"/>
              </a:rPr>
              <a:t>:  Management System </a:t>
            </a:r>
          </a:p>
          <a:p>
            <a:r>
              <a:rPr lang="en-US" sz="1600" dirty="0" smtClean="0"/>
              <a:t>A </a:t>
            </a:r>
            <a:r>
              <a:rPr lang="en-US" sz="1600" dirty="0"/>
              <a:t>policy deployment </a:t>
            </a:r>
            <a:r>
              <a:rPr lang="en-US" sz="1600" dirty="0" smtClean="0"/>
              <a:t>process details </a:t>
            </a:r>
            <a:r>
              <a:rPr lang="en-US" sz="1600" dirty="0"/>
              <a:t>the </a:t>
            </a:r>
            <a:r>
              <a:rPr lang="en-US" sz="1600" dirty="0" smtClean="0"/>
              <a:t>management system </a:t>
            </a:r>
            <a:r>
              <a:rPr lang="en-US" sz="1600" dirty="0"/>
              <a:t>strategy and </a:t>
            </a:r>
            <a:r>
              <a:rPr lang="en-US" sz="1600" dirty="0" smtClean="0"/>
              <a:t>human and</a:t>
            </a:r>
          </a:p>
          <a:p>
            <a:r>
              <a:rPr lang="en-US" sz="1600" dirty="0"/>
              <a:t>o</a:t>
            </a:r>
            <a:r>
              <a:rPr lang="en-US" sz="1600" dirty="0" smtClean="0"/>
              <a:t>rganizational development system </a:t>
            </a:r>
            <a:r>
              <a:rPr lang="en-US" sz="1600" dirty="0"/>
              <a:t>of a plant or </a:t>
            </a:r>
            <a:r>
              <a:rPr lang="en-US" sz="1600" dirty="0" smtClean="0"/>
              <a:t>organization as </a:t>
            </a:r>
            <a:r>
              <a:rPr lang="en-US" sz="1600" dirty="0"/>
              <a:t>a means to </a:t>
            </a:r>
            <a:r>
              <a:rPr lang="en-US" sz="1600" dirty="0" smtClean="0"/>
              <a:t>achieve</a:t>
            </a:r>
          </a:p>
          <a:p>
            <a:r>
              <a:rPr lang="en-US" sz="1600" dirty="0" smtClean="0"/>
              <a:t>desired </a:t>
            </a:r>
            <a:r>
              <a:rPr lang="en-US" sz="1600" dirty="0"/>
              <a:t>business results </a:t>
            </a:r>
            <a:r>
              <a:rPr lang="en-US" sz="1600" dirty="0" smtClean="0"/>
              <a:t>in terms of safety</a:t>
            </a:r>
            <a:r>
              <a:rPr lang="en-US" sz="1600" dirty="0"/>
              <a:t>, morale, quality, </a:t>
            </a:r>
            <a:r>
              <a:rPr lang="en-US" sz="1600" dirty="0" smtClean="0"/>
              <a:t>cost and </a:t>
            </a:r>
            <a:r>
              <a:rPr lang="en-US" sz="1600" dirty="0"/>
              <a:t>delivery</a:t>
            </a:r>
            <a:r>
              <a:rPr lang="en-US" sz="1400" dirty="0"/>
              <a:t>.</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endParaRPr lang="en-US" sz="1100" i="1" dirty="0" smtClean="0"/>
          </a:p>
          <a:p>
            <a:r>
              <a:rPr lang="en-US" sz="1600" i="1" dirty="0" smtClean="0"/>
              <a:t>Issues </a:t>
            </a:r>
            <a:r>
              <a:rPr lang="en-US" sz="1600" i="1" dirty="0"/>
              <a:t>to be </a:t>
            </a:r>
            <a:r>
              <a:rPr lang="en-US" sz="1600" i="1" dirty="0" smtClean="0"/>
              <a:t>addressed include </a:t>
            </a:r>
            <a:r>
              <a:rPr lang="en-US" sz="1600" i="1" dirty="0"/>
              <a:t>(but are not </a:t>
            </a:r>
            <a:r>
              <a:rPr lang="en-US" sz="1600" i="1" dirty="0" smtClean="0"/>
              <a:t>limited to</a:t>
            </a:r>
            <a:r>
              <a:rPr lang="en-US" sz="1600" i="1" dirty="0"/>
              <a:t>) the following:</a:t>
            </a:r>
          </a:p>
          <a:p>
            <a:r>
              <a:rPr lang="en-US" sz="1600" dirty="0" smtClean="0"/>
              <a:t>• Describe </a:t>
            </a:r>
            <a:r>
              <a:rPr lang="en-US" sz="1600" dirty="0"/>
              <a:t>your plant’s </a:t>
            </a:r>
            <a:r>
              <a:rPr lang="en-US" sz="1600" dirty="0" smtClean="0"/>
              <a:t>policy deployment </a:t>
            </a:r>
            <a:r>
              <a:rPr lang="en-US" sz="1600" dirty="0"/>
              <a:t>process, such </a:t>
            </a:r>
            <a:r>
              <a:rPr lang="en-US" sz="1600" dirty="0" smtClean="0"/>
              <a:t>as </a:t>
            </a:r>
            <a:r>
              <a:rPr lang="en-US" sz="1600" dirty="0" err="1"/>
              <a:t>H</a:t>
            </a:r>
            <a:r>
              <a:rPr lang="en-US" sz="1600" dirty="0" err="1" smtClean="0"/>
              <a:t>oshin</a:t>
            </a:r>
            <a:r>
              <a:rPr lang="en-US" sz="1600" dirty="0" smtClean="0"/>
              <a:t> </a:t>
            </a:r>
            <a:r>
              <a:rPr lang="en-US" sz="1600" dirty="0" err="1"/>
              <a:t>K</a:t>
            </a:r>
            <a:r>
              <a:rPr lang="en-US" sz="1600" dirty="0" err="1" smtClean="0"/>
              <a:t>anri</a:t>
            </a:r>
            <a:r>
              <a:rPr lang="en-US" sz="1600" dirty="0" smtClean="0"/>
              <a:t> planning,</a:t>
            </a:r>
          </a:p>
          <a:p>
            <a:r>
              <a:rPr lang="en-US" sz="1600" dirty="0" smtClean="0"/>
              <a:t>strategic planning, etc</a:t>
            </a:r>
            <a:r>
              <a:rPr lang="en-US" sz="1600" dirty="0"/>
              <a:t>.</a:t>
            </a:r>
          </a:p>
          <a:p>
            <a:r>
              <a:rPr lang="en-US" sz="1600" dirty="0"/>
              <a:t>• Explain the key </a:t>
            </a:r>
            <a:r>
              <a:rPr lang="en-US" sz="1600" dirty="0" smtClean="0"/>
              <a:t>methods the </a:t>
            </a:r>
            <a:r>
              <a:rPr lang="en-US" sz="1600" dirty="0"/>
              <a:t>company uses to </a:t>
            </a:r>
            <a:r>
              <a:rPr lang="en-US" sz="1600" dirty="0" smtClean="0"/>
              <a:t>clarify goals</a:t>
            </a:r>
            <a:r>
              <a:rPr lang="en-US" sz="1600" dirty="0"/>
              <a:t>, define strategies, </a:t>
            </a:r>
            <a:r>
              <a:rPr lang="en-US" sz="1600" dirty="0" smtClean="0"/>
              <a:t>identify</a:t>
            </a:r>
          </a:p>
          <a:p>
            <a:r>
              <a:rPr lang="en-US" sz="1600" dirty="0" smtClean="0"/>
              <a:t>problems and develop </a:t>
            </a:r>
            <a:r>
              <a:rPr lang="en-US" sz="1600" dirty="0"/>
              <a:t>countermeasures.</a:t>
            </a:r>
          </a:p>
          <a:p>
            <a:r>
              <a:rPr lang="en-US" sz="1600" dirty="0"/>
              <a:t>• What is the scope and level </a:t>
            </a:r>
            <a:r>
              <a:rPr lang="en-US" sz="1600" dirty="0" smtClean="0"/>
              <a:t>of the </a:t>
            </a:r>
            <a:r>
              <a:rPr lang="en-US" sz="1600" dirty="0"/>
              <a:t>plant’s cascading of policy</a:t>
            </a:r>
            <a:r>
              <a:rPr lang="en-US" sz="1600" dirty="0" smtClean="0"/>
              <a:t>, goals</a:t>
            </a:r>
            <a:r>
              <a:rPr lang="en-US" sz="1600" dirty="0"/>
              <a:t>, </a:t>
            </a:r>
            <a:r>
              <a:rPr lang="en-US" sz="1600" dirty="0" smtClean="0"/>
              <a:t>strategies and</a:t>
            </a:r>
          </a:p>
          <a:p>
            <a:r>
              <a:rPr lang="en-US" sz="1600" dirty="0" smtClean="0"/>
              <a:t>action plans for both </a:t>
            </a:r>
            <a:r>
              <a:rPr lang="en-US" sz="1600" dirty="0"/>
              <a:t>the shop floor and the front office?</a:t>
            </a:r>
            <a:endParaRPr lang="en-US" sz="1600" dirty="0">
              <a:latin typeface="Arial" panose="020B0604020202020204" pitchFamily="34" charset="0"/>
              <a:cs typeface="Arial" panose="020B0604020202020204" pitchFamily="34" charset="0"/>
            </a:endParaRPr>
          </a:p>
          <a:p>
            <a:r>
              <a:rPr lang="en-US" sz="1600" dirty="0" smtClean="0"/>
              <a:t>• </a:t>
            </a:r>
            <a:r>
              <a:rPr lang="en-US" sz="1600" dirty="0"/>
              <a:t>Describe your </a:t>
            </a:r>
            <a:r>
              <a:rPr lang="en-US" sz="1600" dirty="0" smtClean="0"/>
              <a:t>plant’s continuous improvement program to achieve the policy deployment</a:t>
            </a:r>
          </a:p>
          <a:p>
            <a:r>
              <a:rPr lang="en-US" sz="1600" dirty="0" smtClean="0"/>
              <a:t>plan</a:t>
            </a:r>
            <a:r>
              <a:rPr lang="en-US" sz="1600" dirty="0"/>
              <a:t>.</a:t>
            </a:r>
          </a:p>
          <a:p>
            <a:r>
              <a:rPr lang="en-US" sz="1600" dirty="0"/>
              <a:t>• Outline the role </a:t>
            </a:r>
            <a:r>
              <a:rPr lang="en-US" sz="1600" dirty="0" smtClean="0"/>
              <a:t>and relationship </a:t>
            </a:r>
            <a:r>
              <a:rPr lang="en-US" sz="1600" dirty="0"/>
              <a:t>of leadership </a:t>
            </a:r>
            <a:r>
              <a:rPr lang="en-US" sz="1600" dirty="0" smtClean="0"/>
              <a:t>and all </a:t>
            </a:r>
            <a:r>
              <a:rPr lang="en-US" sz="1600" dirty="0"/>
              <a:t>associates in </a:t>
            </a:r>
            <a:r>
              <a:rPr lang="en-US" sz="1600" dirty="0" smtClean="0"/>
              <a:t>achieving company</a:t>
            </a:r>
          </a:p>
          <a:p>
            <a:r>
              <a:rPr lang="en-US" sz="1600" dirty="0" smtClean="0"/>
              <a:t>goals </a:t>
            </a:r>
            <a:r>
              <a:rPr lang="en-US" sz="1600" dirty="0"/>
              <a:t>and </a:t>
            </a:r>
            <a:r>
              <a:rPr lang="en-US" sz="1600" dirty="0" smtClean="0"/>
              <a:t>objectives</a:t>
            </a:r>
            <a:r>
              <a:rPr lang="en-US" sz="1600" dirty="0"/>
              <a:t>.</a:t>
            </a:r>
          </a:p>
          <a:p>
            <a:r>
              <a:rPr lang="en-US" sz="1400" dirty="0"/>
              <a:t>• </a:t>
            </a:r>
            <a:r>
              <a:rPr lang="en-US" sz="1400" dirty="0" smtClean="0"/>
              <a:t>			</a:t>
            </a:r>
            <a:r>
              <a:rPr lang="en-US" sz="1600" dirty="0" smtClean="0"/>
              <a:t>Explain </a:t>
            </a:r>
            <a:r>
              <a:rPr lang="en-US" sz="1600" dirty="0"/>
              <a:t>how you </a:t>
            </a:r>
            <a:r>
              <a:rPr lang="en-US" sz="1600" dirty="0" smtClean="0"/>
              <a:t>utilize standard </a:t>
            </a:r>
            <a:r>
              <a:rPr lang="en-US" sz="1600" dirty="0"/>
              <a:t>work in your </a:t>
            </a:r>
            <a:r>
              <a:rPr lang="en-US" sz="1600" dirty="0" smtClean="0"/>
              <a:t>management approach</a:t>
            </a:r>
            <a:r>
              <a:rPr lang="en-US" sz="1600" dirty="0"/>
              <a:t>, </a:t>
            </a:r>
            <a:r>
              <a:rPr lang="en-US" sz="1600" dirty="0" smtClean="0"/>
              <a:t>including</a:t>
            </a:r>
          </a:p>
          <a:p>
            <a:r>
              <a:rPr lang="en-US" sz="1600" dirty="0"/>
              <a:t>	</a:t>
            </a:r>
            <a:r>
              <a:rPr lang="en-US" sz="1600" dirty="0" smtClean="0"/>
              <a:t>		</a:t>
            </a:r>
            <a:r>
              <a:rPr lang="en-US" sz="1600" dirty="0" smtClean="0"/>
              <a:t>going </a:t>
            </a:r>
            <a:r>
              <a:rPr lang="en-US" sz="1600" dirty="0" smtClean="0"/>
              <a:t>to </a:t>
            </a:r>
            <a:r>
              <a:rPr lang="en-US" sz="1600" dirty="0" smtClean="0"/>
              <a:t>the </a:t>
            </a:r>
            <a:r>
              <a:rPr lang="en-US" sz="1600" dirty="0" err="1" smtClean="0"/>
              <a:t>gemba</a:t>
            </a:r>
            <a:r>
              <a:rPr lang="en-US" sz="1600" dirty="0" smtClean="0"/>
              <a:t> </a:t>
            </a:r>
            <a:r>
              <a:rPr lang="en-US" sz="1600" dirty="0" smtClean="0"/>
              <a:t>(where </a:t>
            </a:r>
            <a:r>
              <a:rPr lang="en-US" sz="1600" dirty="0"/>
              <a:t>the </a:t>
            </a:r>
            <a:r>
              <a:rPr lang="en-US" sz="1600" dirty="0" smtClean="0"/>
              <a:t>work is </a:t>
            </a:r>
            <a:r>
              <a:rPr lang="en-US" sz="1600" dirty="0"/>
              <a:t>done) to learn what </a:t>
            </a:r>
            <a:r>
              <a:rPr lang="en-US" sz="1600" dirty="0" smtClean="0"/>
              <a:t>is really </a:t>
            </a:r>
            <a:r>
              <a:rPr lang="en-US" sz="1600" dirty="0"/>
              <a:t>happening</a:t>
            </a:r>
            <a:r>
              <a:rPr lang="en-US" sz="1600" dirty="0" smtClean="0"/>
              <a:t>.</a:t>
            </a:r>
          </a:p>
          <a:p>
            <a:r>
              <a:rPr lang="en-US" sz="1400" dirty="0"/>
              <a:t>	</a:t>
            </a:r>
            <a:r>
              <a:rPr lang="en-US" sz="1400" dirty="0" smtClean="0"/>
              <a:t>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710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320040"/>
            <a:ext cx="8229600" cy="665612"/>
          </a:xfrm>
        </p:spPr>
        <p:txBody>
          <a:bodyPr>
            <a:normAutofit fontScale="90000"/>
          </a:bodyPr>
          <a:lstStyle/>
          <a:p>
            <a:r>
              <a:rPr lang="en-US" sz="2800" dirty="0" smtClean="0">
                <a:latin typeface="Arial" panose="020B0604020202020204" pitchFamily="34" charset="0"/>
                <a:cs typeface="Arial" panose="020B0604020202020204" pitchFamily="34" charset="0"/>
              </a:rPr>
              <a:t>AME Criteria: Lean Sensei </a:t>
            </a:r>
            <a:r>
              <a:rPr lang="en-US" sz="2800" dirty="0">
                <a:latin typeface="Arial" panose="020B0604020202020204" pitchFamily="34" charset="0"/>
                <a:cs typeface="Arial" panose="020B0604020202020204" pitchFamily="34" charset="0"/>
              </a:rPr>
              <a:t>q</a:t>
            </a:r>
            <a:r>
              <a:rPr lang="en-US" sz="2800" dirty="0" smtClean="0">
                <a:latin typeface="Arial" panose="020B0604020202020204" pitchFamily="34" charset="0"/>
                <a:cs typeface="Arial" panose="020B0604020202020204" pitchFamily="34" charset="0"/>
              </a:rPr>
              <a:t>uestion descriptors </a:t>
            </a:r>
            <a:r>
              <a:rPr lang="en-US" sz="2800" dirty="0" smtClean="0">
                <a:latin typeface="Arial" panose="020B0604020202020204" pitchFamily="34" charset="0"/>
                <a:cs typeface="Arial" panose="020B0604020202020204" pitchFamily="34" charset="0"/>
              </a:rPr>
              <a:t>example</a:t>
            </a:r>
            <a:r>
              <a:rPr lang="en-US" sz="2800" dirty="0" smtClean="0"/>
              <a:t> </a:t>
            </a:r>
            <a:endParaRPr lang="en-US" sz="2800" dirty="0"/>
          </a:p>
        </p:txBody>
      </p:sp>
      <p:sp>
        <p:nvSpPr>
          <p:cNvPr id="6" name="Text Placeholder 5"/>
          <p:cNvSpPr>
            <a:spLocks noGrp="1"/>
          </p:cNvSpPr>
          <p:nvPr>
            <p:ph type="body" sz="quarter" idx="10"/>
          </p:nvPr>
        </p:nvSpPr>
        <p:spPr>
          <a:xfrm>
            <a:off x="365760" y="1092530"/>
            <a:ext cx="8229600" cy="5115376"/>
          </a:xfrm>
        </p:spPr>
        <p:txBody>
          <a:bodyPr>
            <a:noAutofit/>
          </a:bodyPr>
          <a:lstStyle/>
          <a:p>
            <a:r>
              <a:rPr lang="en-US" sz="1600" dirty="0">
                <a:latin typeface="Arial" panose="020B0604020202020204" pitchFamily="34" charset="0"/>
                <a:cs typeface="Arial" panose="020B0604020202020204" pitchFamily="34" charset="0"/>
              </a:rPr>
              <a:t>1.  Policy Deployment:</a:t>
            </a:r>
          </a:p>
          <a:p>
            <a:r>
              <a:rPr lang="en-US" sz="1600" dirty="0">
                <a:latin typeface="Arial" panose="020B0604020202020204" pitchFamily="34" charset="0"/>
                <a:cs typeface="Arial" panose="020B0604020202020204" pitchFamily="34" charset="0"/>
              </a:rPr>
              <a:t>Excellent:  Formal and effective program from the top for vision and strategy and objective creation with a robust level of catch ball horizontally and vertically for alignment.  Clear focus on the "critical few" breakthrough strategic initiatives which are cascaded from the top all the way down and across the organization.  Employees understand how their work relates to company objectives/strategies.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On the Journey:  Policy deployment is in place from top for vision, strategy and objective creation.  But linkages down through the organization are missing.  Breakthrough objectives may exist, but focus is not crisp.  Some methodologies are in place for global deployment.  A catch ball process is evolving.</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Needs Improvement:  Vision, strategy and objectives exist but accountabilities and alignment are weak.  Objectives handed down from higher levels, no real catch-ball type process exist.  Departments focus on their priorities; activities are often not in alignment across the organization.  (F) No strategy or deployment of strategy exists.</a:t>
            </a:r>
          </a:p>
          <a:p>
            <a:pPr marL="0" indent="0"/>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559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320040"/>
            <a:ext cx="8229600" cy="665612"/>
          </a:xfrm>
        </p:spPr>
        <p:txBody>
          <a:bodyPr>
            <a:normAutofit/>
          </a:bodyPr>
          <a:lstStyle/>
          <a:p>
            <a:r>
              <a:rPr lang="en-US" sz="2800" dirty="0" smtClean="0">
                <a:latin typeface="Arial" panose="020B0604020202020204" pitchFamily="34" charset="0"/>
                <a:cs typeface="Arial" panose="020B0604020202020204" pitchFamily="34" charset="0"/>
              </a:rPr>
              <a:t>AME Feedback example:  </a:t>
            </a:r>
            <a:r>
              <a:rPr lang="en-US" sz="2800" dirty="0" smtClean="0">
                <a:latin typeface="Arial" panose="020B0604020202020204" pitchFamily="34" charset="0"/>
                <a:cs typeface="Arial" panose="020B0604020202020204" pitchFamily="34" charset="0"/>
              </a:rPr>
              <a:t>strengths</a:t>
            </a:r>
            <a:r>
              <a:rPr lang="en-US" sz="2800" dirty="0" smtClean="0"/>
              <a:t> </a:t>
            </a:r>
            <a:endParaRPr lang="en-US" sz="2800" dirty="0"/>
          </a:p>
        </p:txBody>
      </p:sp>
      <p:sp>
        <p:nvSpPr>
          <p:cNvPr id="6" name="Text Placeholder 5"/>
          <p:cNvSpPr>
            <a:spLocks noGrp="1"/>
          </p:cNvSpPr>
          <p:nvPr>
            <p:ph type="body" sz="quarter" idx="10"/>
          </p:nvPr>
        </p:nvSpPr>
        <p:spPr>
          <a:xfrm>
            <a:off x="365760" y="866899"/>
            <a:ext cx="8229600" cy="5341007"/>
          </a:xfrm>
        </p:spPr>
        <p:txBody>
          <a:bodyPr>
            <a:noAutofit/>
          </a:bodyPr>
          <a:lstStyle/>
          <a:p>
            <a:r>
              <a:rPr lang="en-US" sz="1400" dirty="0" smtClean="0">
                <a:latin typeface="Arial" panose="020B0604020202020204" pitchFamily="34" charset="0"/>
                <a:cs typeface="Arial" panose="020B0604020202020204" pitchFamily="34" charset="0"/>
              </a:rPr>
              <a:t>We </a:t>
            </a:r>
            <a:r>
              <a:rPr lang="en-US" sz="1400" dirty="0">
                <a:latin typeface="Arial" panose="020B0604020202020204" pitchFamily="34" charset="0"/>
                <a:cs typeface="Arial" panose="020B0604020202020204" pitchFamily="34" charset="0"/>
              </a:rPr>
              <a:t>saw a true commitment globally by XXX to Lean, continuous improvement and to learn. Not </a:t>
            </a:r>
            <a:r>
              <a:rPr lang="en-US" sz="1400" dirty="0" smtClean="0">
                <a:latin typeface="Arial" panose="020B0604020202020204" pitchFamily="34" charset="0"/>
                <a:cs typeface="Arial" panose="020B0604020202020204" pitchFamily="34" charset="0"/>
              </a:rPr>
              <a:t>only</a:t>
            </a:r>
          </a:p>
          <a:p>
            <a:r>
              <a:rPr lang="en-US" sz="1400" dirty="0" smtClean="0">
                <a:latin typeface="Arial" panose="020B0604020202020204" pitchFamily="34" charset="0"/>
                <a:cs typeface="Arial" panose="020B0604020202020204" pitchFamily="34" charset="0"/>
              </a:rPr>
              <a:t>did </a:t>
            </a:r>
            <a:r>
              <a:rPr lang="en-US" sz="1400" dirty="0">
                <a:latin typeface="Arial" panose="020B0604020202020204" pitchFamily="34" charset="0"/>
                <a:cs typeface="Arial" panose="020B0604020202020204" pitchFamily="34" charset="0"/>
              </a:rPr>
              <a:t>we have the entire support of all management and team members during our site visit, who did </a:t>
            </a:r>
            <a:r>
              <a:rPr lang="en-US" sz="1400" dirty="0" smtClean="0">
                <a:latin typeface="Arial" panose="020B0604020202020204" pitchFamily="34" charset="0"/>
                <a:cs typeface="Arial" panose="020B0604020202020204" pitchFamily="34" charset="0"/>
              </a:rPr>
              <a:t>a</a:t>
            </a:r>
          </a:p>
          <a:p>
            <a:r>
              <a:rPr lang="en-US" sz="1400" dirty="0" smtClean="0">
                <a:latin typeface="Arial" panose="020B0604020202020204" pitchFamily="34" charset="0"/>
                <a:cs typeface="Arial" panose="020B0604020202020204" pitchFamily="34" charset="0"/>
              </a:rPr>
              <a:t>great </a:t>
            </a:r>
            <a:r>
              <a:rPr lang="en-US" sz="1400" dirty="0">
                <a:latin typeface="Arial" panose="020B0604020202020204" pitchFamily="34" charset="0"/>
                <a:cs typeface="Arial" panose="020B0604020202020204" pitchFamily="34" charset="0"/>
              </a:rPr>
              <a:t>job proudly presenting their areas, but the company invited members of their other locations </a:t>
            </a:r>
            <a:r>
              <a:rPr lang="en-US" sz="1400" dirty="0" smtClean="0">
                <a:latin typeface="Arial" panose="020B0604020202020204" pitchFamily="34" charset="0"/>
                <a:cs typeface="Arial" panose="020B0604020202020204" pitchFamily="34" charset="0"/>
              </a:rPr>
              <a:t>in</a:t>
            </a:r>
          </a:p>
          <a:p>
            <a:r>
              <a:rPr lang="en-US" sz="1400" dirty="0" smtClean="0">
                <a:latin typeface="Arial" panose="020B0604020202020204" pitchFamily="34" charset="0"/>
                <a:cs typeface="Arial" panose="020B0604020202020204" pitchFamily="34" charset="0"/>
              </a:rPr>
              <a:t>South </a:t>
            </a:r>
            <a:r>
              <a:rPr lang="en-US" sz="1400" dirty="0">
                <a:latin typeface="Arial" panose="020B0604020202020204" pitchFamily="34" charset="0"/>
                <a:cs typeface="Arial" panose="020B0604020202020204" pitchFamily="34" charset="0"/>
              </a:rPr>
              <a:t>American and the Europe to observe and learn. </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People </a:t>
            </a:r>
            <a:r>
              <a:rPr lang="en-US" sz="1400" dirty="0">
                <a:latin typeface="Arial" panose="020B0604020202020204" pitchFamily="34" charset="0"/>
                <a:cs typeface="Arial" panose="020B0604020202020204" pitchFamily="34" charset="0"/>
              </a:rPr>
              <a:t>are passionate about improvement and there is a good understanding of lean throughout </a:t>
            </a:r>
            <a:r>
              <a:rPr lang="en-US" sz="1400" dirty="0" smtClean="0">
                <a:latin typeface="Arial" panose="020B0604020202020204" pitchFamily="34" charset="0"/>
                <a:cs typeface="Arial" panose="020B0604020202020204" pitchFamily="34" charset="0"/>
              </a:rPr>
              <a:t>the</a:t>
            </a:r>
          </a:p>
          <a:p>
            <a:r>
              <a:rPr lang="en-US" sz="1400" dirty="0" smtClean="0">
                <a:latin typeface="Arial" panose="020B0604020202020204" pitchFamily="34" charset="0"/>
                <a:cs typeface="Arial" panose="020B0604020202020204" pitchFamily="34" charset="0"/>
              </a:rPr>
              <a:t>professional </a:t>
            </a:r>
            <a:r>
              <a:rPr lang="en-US" sz="1400" dirty="0">
                <a:latin typeface="Arial" panose="020B0604020202020204" pitchFamily="34" charset="0"/>
                <a:cs typeface="Arial" panose="020B0604020202020204" pitchFamily="34" charset="0"/>
              </a:rPr>
              <a:t>workforce.</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Coaching </a:t>
            </a:r>
            <a:r>
              <a:rPr lang="en-US" sz="1400" dirty="0">
                <a:latin typeface="Arial" panose="020B0604020202020204" pitchFamily="34" charset="0"/>
                <a:cs typeface="Arial" panose="020B0604020202020204" pitchFamily="34" charset="0"/>
              </a:rPr>
              <a:t>and mentoring program has been improving since introduction in 2015.  Good use </a:t>
            </a:r>
            <a:r>
              <a:rPr lang="en-US" sz="1400" dirty="0" smtClean="0">
                <a:latin typeface="Arial" panose="020B0604020202020204" pitchFamily="34" charset="0"/>
                <a:cs typeface="Arial" panose="020B0604020202020204" pitchFamily="34" charset="0"/>
              </a:rPr>
              <a:t>of</a:t>
            </a:r>
          </a:p>
          <a:p>
            <a:r>
              <a:rPr lang="en-US" sz="1400" dirty="0" smtClean="0">
                <a:latin typeface="Arial" panose="020B0604020202020204" pitchFamily="34" charset="0"/>
                <a:cs typeface="Arial" panose="020B0604020202020204" pitchFamily="34" charset="0"/>
              </a:rPr>
              <a:t>participant </a:t>
            </a:r>
            <a:r>
              <a:rPr lang="en-US" sz="1400" dirty="0">
                <a:latin typeface="Arial" panose="020B0604020202020204" pitchFamily="34" charset="0"/>
                <a:cs typeface="Arial" panose="020B0604020202020204" pitchFamily="34" charset="0"/>
              </a:rPr>
              <a:t>feedback to drive improvements.</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It </a:t>
            </a:r>
            <a:r>
              <a:rPr lang="en-US" sz="1400" dirty="0">
                <a:latin typeface="Arial" panose="020B0604020202020204" pitchFamily="34" charset="0"/>
                <a:cs typeface="Arial" panose="020B0604020202020204" pitchFamily="34" charset="0"/>
              </a:rPr>
              <a:t>was impressive to have ‘exceptional’ employees at the assessment kick-off dinner.</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X </a:t>
            </a:r>
            <a:r>
              <a:rPr lang="en-US" sz="1400" dirty="0">
                <a:latin typeface="Arial" panose="020B0604020202020204" pitchFamily="34" charset="0"/>
                <a:cs typeface="Arial" panose="020B0604020202020204" pitchFamily="34" charset="0"/>
              </a:rPr>
              <a:t>Matrix is cascaded down to the shop floor manager level and there are good linkages </a:t>
            </a:r>
            <a:r>
              <a:rPr lang="en-US" sz="1400" dirty="0" smtClean="0">
                <a:latin typeface="Arial" panose="020B0604020202020204" pitchFamily="34" charset="0"/>
                <a:cs typeface="Arial" panose="020B0604020202020204" pitchFamily="34" charset="0"/>
              </a:rPr>
              <a:t>to</a:t>
            </a:r>
          </a:p>
          <a:p>
            <a:r>
              <a:rPr lang="en-US" sz="1400" dirty="0" smtClean="0">
                <a:latin typeface="Arial" panose="020B0604020202020204" pitchFamily="34" charset="0"/>
                <a:cs typeface="Arial" panose="020B0604020202020204" pitchFamily="34" charset="0"/>
              </a:rPr>
              <a:t>improvement </a:t>
            </a:r>
            <a:r>
              <a:rPr lang="en-US" sz="1400" dirty="0">
                <a:latin typeface="Arial" panose="020B0604020202020204" pitchFamily="34" charset="0"/>
                <a:cs typeface="Arial" panose="020B0604020202020204" pitchFamily="34" charset="0"/>
              </a:rPr>
              <a:t>projects, which are prioritized at the Top of the “X” </a:t>
            </a:r>
            <a:r>
              <a:rPr lang="en-US" sz="1400" dirty="0" smtClean="0">
                <a:latin typeface="Arial" panose="020B0604020202020204" pitchFamily="34" charset="0"/>
                <a:cs typeface="Arial" panose="020B0604020202020204" pitchFamily="34" charset="0"/>
              </a:rPr>
              <a:t>Matrix.</a:t>
            </a:r>
          </a:p>
          <a:p>
            <a:endParaRPr lang="en-US" sz="1400" dirty="0" smtClean="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There </a:t>
            </a:r>
            <a:r>
              <a:rPr lang="en-US" sz="1400" dirty="0">
                <a:latin typeface="Arial" panose="020B0604020202020204" pitchFamily="34" charset="0"/>
                <a:cs typeface="Arial" panose="020B0604020202020204" pitchFamily="34" charset="0"/>
              </a:rPr>
              <a:t>is an excellent integrated system to track the progress of employee training and </a:t>
            </a:r>
            <a:r>
              <a:rPr lang="en-US" sz="1400" dirty="0" smtClean="0">
                <a:latin typeface="Arial" panose="020B0604020202020204" pitchFamily="34" charset="0"/>
                <a:cs typeface="Arial" panose="020B0604020202020204" pitchFamily="34" charset="0"/>
              </a:rPr>
              <a:t>skill</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development</a:t>
            </a:r>
            <a:r>
              <a:rPr lang="en-US" sz="1400" dirty="0">
                <a:latin typeface="Arial" panose="020B0604020202020204" pitchFamily="34" charset="0"/>
                <a:cs typeface="Arial" panose="020B0604020202020204" pitchFamily="34" charset="0"/>
              </a:rPr>
              <a:t>.  The lean training is mandatory for all employees with both class room </a:t>
            </a:r>
            <a:r>
              <a:rPr lang="en-US" sz="1400" dirty="0" smtClean="0">
                <a:latin typeface="Arial" panose="020B0604020202020204" pitchFamily="34" charset="0"/>
                <a:cs typeface="Arial" panose="020B0604020202020204" pitchFamily="34" charset="0"/>
              </a:rPr>
              <a:t>and</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actual </a:t>
            </a:r>
            <a:r>
              <a:rPr lang="en-US" sz="1400" dirty="0">
                <a:latin typeface="Arial" panose="020B0604020202020204" pitchFamily="34" charset="0"/>
                <a:cs typeface="Arial" panose="020B0604020202020204" pitchFamily="34" charset="0"/>
              </a:rPr>
              <a:t>projects or improvement activities.   The progress is tracked with a 12-month </a:t>
            </a:r>
            <a:r>
              <a:rPr lang="en-US" sz="1400" dirty="0" smtClean="0">
                <a:latin typeface="Arial" panose="020B0604020202020204" pitchFamily="34" charset="0"/>
                <a:cs typeface="Arial" panose="020B0604020202020204" pitchFamily="34" charset="0"/>
              </a:rPr>
              <a:t>rolling</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base</a:t>
            </a:r>
            <a:r>
              <a:rPr lang="en-US" sz="1400" dirty="0">
                <a:latin typeface="Arial" panose="020B0604020202020204" pitchFamily="34" charset="0"/>
                <a:cs typeface="Arial" panose="020B0604020202020204" pitchFamily="34" charset="0"/>
              </a:rPr>
              <a:t>. The annual skill and human capacity assessment was used to develop the </a:t>
            </a:r>
            <a:r>
              <a:rPr lang="en-US" sz="1400" dirty="0" smtClean="0">
                <a:latin typeface="Arial" panose="020B0604020202020204" pitchFamily="34" charset="0"/>
                <a:cs typeface="Arial" panose="020B0604020202020204" pitchFamily="34" charset="0"/>
              </a:rPr>
              <a:t>overall</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people </a:t>
            </a:r>
            <a:r>
              <a:rPr lang="en-US" sz="1400" dirty="0">
                <a:latin typeface="Arial" panose="020B0604020202020204" pitchFamily="34" charset="0"/>
                <a:cs typeface="Arial" panose="020B0604020202020204" pitchFamily="34" charset="0"/>
              </a:rPr>
              <a:t>development training plan.</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4114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130035"/>
            <a:ext cx="8229600" cy="665612"/>
          </a:xfrm>
        </p:spPr>
        <p:txBody>
          <a:bodyPr>
            <a:normAutofit/>
          </a:bodyPr>
          <a:lstStyle/>
          <a:p>
            <a:r>
              <a:rPr lang="en-US" sz="2800" dirty="0" smtClean="0">
                <a:latin typeface="Arial" panose="020B0604020202020204" pitchFamily="34" charset="0"/>
                <a:cs typeface="Arial" panose="020B0604020202020204" pitchFamily="34" charset="0"/>
              </a:rPr>
              <a:t>AME Feedback example:  opportunities</a:t>
            </a:r>
            <a:r>
              <a:rPr lang="en-US" sz="2800" dirty="0" smtClean="0"/>
              <a:t> </a:t>
            </a:r>
            <a:endParaRPr lang="en-US" sz="2800" dirty="0"/>
          </a:p>
        </p:txBody>
      </p:sp>
      <p:sp>
        <p:nvSpPr>
          <p:cNvPr id="6" name="Text Placeholder 5"/>
          <p:cNvSpPr>
            <a:spLocks noGrp="1"/>
          </p:cNvSpPr>
          <p:nvPr>
            <p:ph type="body" sz="quarter" idx="10"/>
          </p:nvPr>
        </p:nvSpPr>
        <p:spPr>
          <a:xfrm>
            <a:off x="365760" y="700645"/>
            <a:ext cx="8229600" cy="5507262"/>
          </a:xfrm>
        </p:spPr>
        <p:txBody>
          <a:bodyPr>
            <a:noAutofit/>
          </a:bodyPr>
          <a:lstStyle/>
          <a:p>
            <a:r>
              <a:rPr lang="en-US" sz="1400" dirty="0">
                <a:latin typeface="Arial" panose="020B0604020202020204" pitchFamily="34" charset="0"/>
                <a:cs typeface="Arial" panose="020B0604020202020204" pitchFamily="34" charset="0"/>
              </a:rPr>
              <a:t>Leader standard work is not understood overall as a tool to bring the leader in contact with the </a:t>
            </a:r>
            <a:r>
              <a:rPr lang="en-US" sz="1400" dirty="0" smtClean="0">
                <a:latin typeface="Arial" panose="020B0604020202020204" pitchFamily="34" charset="0"/>
                <a:cs typeface="Arial" panose="020B0604020202020204" pitchFamily="34" charset="0"/>
              </a:rPr>
              <a:t>people</a:t>
            </a:r>
          </a:p>
          <a:p>
            <a:r>
              <a:rPr lang="en-US" sz="1400" dirty="0" smtClean="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processes they are responsible to develop and improve.   This tool should guide you to </a:t>
            </a:r>
            <a:r>
              <a:rPr lang="en-US" sz="1400" dirty="0" smtClean="0">
                <a:latin typeface="Arial" panose="020B0604020202020204" pitchFamily="34" charset="0"/>
                <a:cs typeface="Arial" panose="020B0604020202020204" pitchFamily="34" charset="0"/>
              </a:rPr>
              <a:t>monitor</a:t>
            </a:r>
          </a:p>
          <a:p>
            <a:r>
              <a:rPr lang="en-US" sz="1400" dirty="0" smtClean="0">
                <a:latin typeface="Arial" panose="020B0604020202020204" pitchFamily="34" charset="0"/>
                <a:cs typeface="Arial" panose="020B0604020202020204" pitchFamily="34" charset="0"/>
              </a:rPr>
              <a:t>your </a:t>
            </a:r>
            <a:r>
              <a:rPr lang="en-US" sz="1400" dirty="0">
                <a:latin typeface="Arial" panose="020B0604020202020204" pitchFamily="34" charset="0"/>
                <a:cs typeface="Arial" panose="020B0604020202020204" pitchFamily="34" charset="0"/>
              </a:rPr>
              <a:t>people and processes so problems can be detected early and actions taken to improve them.  </a:t>
            </a:r>
            <a:r>
              <a:rPr lang="en-US" sz="1400" dirty="0" smtClean="0">
                <a:latin typeface="Arial" panose="020B0604020202020204" pitchFamily="34" charset="0"/>
                <a:cs typeface="Arial" panose="020B0604020202020204" pitchFamily="34" charset="0"/>
              </a:rPr>
              <a:t>It </a:t>
            </a:r>
          </a:p>
          <a:p>
            <a:r>
              <a:rPr lang="en-US" sz="1400" dirty="0" smtClean="0">
                <a:latin typeface="Arial" panose="020B0604020202020204" pitchFamily="34" charset="0"/>
                <a:cs typeface="Arial" panose="020B0604020202020204" pitchFamily="34" charset="0"/>
              </a:rPr>
              <a:t>should </a:t>
            </a:r>
            <a:r>
              <a:rPr lang="en-US" sz="1400" dirty="0">
                <a:latin typeface="Arial" panose="020B0604020202020204" pitchFamily="34" charset="0"/>
                <a:cs typeface="Arial" panose="020B0604020202020204" pitchFamily="34" charset="0"/>
              </a:rPr>
              <a:t>not just be a list of meetings but rather those things which are important but not urgent. When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addressed </a:t>
            </a:r>
            <a:r>
              <a:rPr lang="en-US" sz="1400" dirty="0">
                <a:latin typeface="Arial" panose="020B0604020202020204" pitchFamily="34" charset="0"/>
                <a:cs typeface="Arial" panose="020B0604020202020204" pitchFamily="34" charset="0"/>
              </a:rPr>
              <a:t>these actions prevent future emergencies.   LSW should include time to ‘Go See’ what is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happening </a:t>
            </a:r>
            <a:r>
              <a:rPr lang="en-US" sz="1400" dirty="0">
                <a:latin typeface="Arial" panose="020B0604020202020204" pitchFamily="34" charset="0"/>
                <a:cs typeface="Arial" panose="020B0604020202020204" pitchFamily="34" charset="0"/>
              </a:rPr>
              <a:t>in the leader’s area of responsibility, taking time to coach people on Continuous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improvement </a:t>
            </a:r>
            <a:r>
              <a:rPr lang="en-US" sz="1400" dirty="0">
                <a:latin typeface="Arial" panose="020B0604020202020204" pitchFamily="34" charset="0"/>
                <a:cs typeface="Arial" panose="020B0604020202020204" pitchFamily="34" charset="0"/>
              </a:rPr>
              <a:t>activities.   Identify a clear ‘purpose’ for doing LSW.  It should focus on developing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people</a:t>
            </a:r>
            <a:r>
              <a:rPr lang="en-US" sz="1400" dirty="0">
                <a:latin typeface="Arial" panose="020B0604020202020204" pitchFamily="34" charset="0"/>
                <a:cs typeface="Arial" panose="020B0604020202020204" pitchFamily="34" charset="0"/>
              </a:rPr>
              <a:t>, improving process performance and improving business performance.  If your LSW activities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do </a:t>
            </a:r>
            <a:r>
              <a:rPr lang="en-US" sz="1400" dirty="0">
                <a:latin typeface="Arial" panose="020B0604020202020204" pitchFamily="34" charset="0"/>
                <a:cs typeface="Arial" panose="020B0604020202020204" pitchFamily="34" charset="0"/>
              </a:rPr>
              <a:t>not touch on those 3Ps, </a:t>
            </a:r>
            <a:r>
              <a:rPr lang="en-US" sz="1400" dirty="0" smtClean="0">
                <a:latin typeface="Arial" panose="020B0604020202020204" pitchFamily="34" charset="0"/>
                <a:cs typeface="Arial" panose="020B0604020202020204" pitchFamily="34" charset="0"/>
              </a:rPr>
              <a:t>it.</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Very </a:t>
            </a:r>
            <a:r>
              <a:rPr lang="en-US" sz="1400" dirty="0">
                <a:latin typeface="Arial" panose="020B0604020202020204" pitchFamily="34" charset="0"/>
                <a:cs typeface="Arial" panose="020B0604020202020204" pitchFamily="34" charset="0"/>
              </a:rPr>
              <a:t>little focus on Process Management vs. individual problem resolution is present in </a:t>
            </a:r>
            <a:r>
              <a:rPr lang="en-US" sz="1400" dirty="0" smtClean="0">
                <a:latin typeface="Arial" panose="020B0604020202020204" pitchFamily="34" charset="0"/>
                <a:cs typeface="Arial" panose="020B0604020202020204" pitchFamily="34" charset="0"/>
              </a:rPr>
              <a:t>either</a:t>
            </a:r>
          </a:p>
          <a:p>
            <a:r>
              <a:rPr lang="en-US" sz="1400" dirty="0" smtClean="0">
                <a:latin typeface="Arial" panose="020B0604020202020204" pitchFamily="34" charset="0"/>
                <a:cs typeface="Arial" panose="020B0604020202020204" pitchFamily="34" charset="0"/>
              </a:rPr>
              <a:t>manufacturing </a:t>
            </a:r>
            <a:r>
              <a:rPr lang="en-US" sz="1400" dirty="0">
                <a:latin typeface="Arial" panose="020B0604020202020204" pitchFamily="34" charset="0"/>
                <a:cs typeface="Arial" panose="020B0604020202020204" pitchFamily="34" charset="0"/>
              </a:rPr>
              <a:t>or the office. Team members need to understand what is supposed to be </a:t>
            </a:r>
            <a:r>
              <a:rPr lang="en-US" sz="1400" dirty="0" smtClean="0">
                <a:latin typeface="Arial" panose="020B0604020202020204" pitchFamily="34" charset="0"/>
                <a:cs typeface="Arial" panose="020B0604020202020204" pitchFamily="34" charset="0"/>
              </a:rPr>
              <a:t>happening</a:t>
            </a:r>
          </a:p>
          <a:p>
            <a:r>
              <a:rPr lang="en-US" sz="1400" dirty="0" smtClean="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whether it is in fact happening now.  With that knowledge data-based decisions can be made </a:t>
            </a:r>
            <a:r>
              <a:rPr lang="en-US" sz="1400" dirty="0" smtClean="0">
                <a:latin typeface="Arial" panose="020B0604020202020204" pitchFamily="34" charset="0"/>
                <a:cs typeface="Arial" panose="020B0604020202020204" pitchFamily="34" charset="0"/>
              </a:rPr>
              <a:t>to</a:t>
            </a:r>
          </a:p>
          <a:p>
            <a:r>
              <a:rPr lang="en-US" sz="1400" dirty="0" smtClean="0">
                <a:latin typeface="Arial" panose="020B0604020202020204" pitchFamily="34" charset="0"/>
                <a:cs typeface="Arial" panose="020B0604020202020204" pitchFamily="34" charset="0"/>
              </a:rPr>
              <a:t>adjust </a:t>
            </a:r>
            <a:r>
              <a:rPr lang="en-US" sz="1400" dirty="0">
                <a:latin typeface="Arial" panose="020B0604020202020204" pitchFamily="34" charset="0"/>
                <a:cs typeface="Arial" panose="020B0604020202020204" pitchFamily="34" charset="0"/>
              </a:rPr>
              <a:t>behaviors and implement consequences in time to change the results</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visual boards appear to be relatively new.  It would be helpful to think about what the </a:t>
            </a:r>
            <a:r>
              <a:rPr lang="en-US" sz="1400" dirty="0" smtClean="0">
                <a:latin typeface="Arial" panose="020B0604020202020204" pitchFamily="34" charset="0"/>
                <a:cs typeface="Arial" panose="020B0604020202020204" pitchFamily="34" charset="0"/>
              </a:rPr>
              <a:t>boards</a:t>
            </a:r>
          </a:p>
          <a:p>
            <a:r>
              <a:rPr lang="en-US" sz="1400" dirty="0">
                <a:latin typeface="Arial" panose="020B0604020202020204" pitchFamily="34" charset="0"/>
                <a:cs typeface="Arial" panose="020B0604020202020204" pitchFamily="34" charset="0"/>
              </a:rPr>
              <a:t>s</a:t>
            </a:r>
            <a:r>
              <a:rPr lang="en-US" sz="1400" dirty="0" smtClean="0">
                <a:latin typeface="Arial" panose="020B0604020202020204" pitchFamily="34" charset="0"/>
                <a:cs typeface="Arial" panose="020B0604020202020204" pitchFamily="34" charset="0"/>
              </a:rPr>
              <a:t>hould </a:t>
            </a:r>
            <a:r>
              <a:rPr lang="en-US" sz="1400" dirty="0">
                <a:latin typeface="Arial" panose="020B0604020202020204" pitchFamily="34" charset="0"/>
                <a:cs typeface="Arial" panose="020B0604020202020204" pitchFamily="34" charset="0"/>
              </a:rPr>
              <a:t>reveal.  What do you need to know to manage the process and to drive </a:t>
            </a:r>
            <a:r>
              <a:rPr lang="en-US" sz="1400" dirty="0" smtClean="0">
                <a:latin typeface="Arial" panose="020B0604020202020204" pitchFamily="34" charset="0"/>
                <a:cs typeface="Arial" panose="020B0604020202020204" pitchFamily="34" charset="0"/>
              </a:rPr>
              <a:t>process</a:t>
            </a:r>
          </a:p>
          <a:p>
            <a:r>
              <a:rPr lang="en-US" sz="1400" dirty="0" smtClean="0">
                <a:latin typeface="Arial" panose="020B0604020202020204" pitchFamily="34" charset="0"/>
                <a:cs typeface="Arial" panose="020B0604020202020204" pitchFamily="34" charset="0"/>
              </a:rPr>
              <a:t>improvements</a:t>
            </a:r>
            <a:r>
              <a:rPr lang="en-US" sz="1400" dirty="0">
                <a:latin typeface="Arial" panose="020B0604020202020204" pitchFamily="34" charset="0"/>
                <a:cs typeface="Arial" panose="020B0604020202020204" pitchFamily="34" charset="0"/>
              </a:rPr>
              <a:t>?   It is common in manufacturing to create boards that reveal whether </a:t>
            </a:r>
            <a:r>
              <a:rPr lang="en-US" sz="1400" dirty="0" smtClean="0">
                <a:latin typeface="Arial" panose="020B0604020202020204" pitchFamily="34" charset="0"/>
                <a:cs typeface="Arial" panose="020B0604020202020204" pitchFamily="34" charset="0"/>
              </a:rPr>
              <a:t>you are ahead</a:t>
            </a:r>
          </a:p>
          <a:p>
            <a:r>
              <a:rPr lang="en-US" sz="1400" dirty="0" smtClean="0">
                <a:latin typeface="Arial" panose="020B0604020202020204" pitchFamily="34" charset="0"/>
                <a:cs typeface="Arial" panose="020B0604020202020204" pitchFamily="34" charset="0"/>
              </a:rPr>
              <a:t>or </a:t>
            </a:r>
            <a:r>
              <a:rPr lang="en-US" sz="1400" dirty="0">
                <a:latin typeface="Arial" panose="020B0604020202020204" pitchFamily="34" charset="0"/>
                <a:cs typeface="Arial" panose="020B0604020202020204" pitchFamily="34" charset="0"/>
              </a:rPr>
              <a:t>behind vs. deliverables for a given period of time.  Visual boards should </a:t>
            </a:r>
            <a:r>
              <a:rPr lang="en-US" sz="1400" dirty="0" smtClean="0">
                <a:latin typeface="Arial" panose="020B0604020202020204" pitchFamily="34" charset="0"/>
                <a:cs typeface="Arial" panose="020B0604020202020204" pitchFamily="34" charset="0"/>
              </a:rPr>
              <a:t>alert you </a:t>
            </a:r>
            <a:r>
              <a:rPr lang="en-US" sz="1400" dirty="0">
                <a:latin typeface="Arial" panose="020B0604020202020204" pitchFamily="34" charset="0"/>
                <a:cs typeface="Arial" panose="020B0604020202020204" pitchFamily="34" charset="0"/>
              </a:rPr>
              <a:t>to problems </a:t>
            </a:r>
            <a:r>
              <a:rPr lang="en-US" sz="1400" dirty="0" smtClean="0">
                <a:latin typeface="Arial" panose="020B0604020202020204" pitchFamily="34" charset="0"/>
                <a:cs typeface="Arial" panose="020B0604020202020204" pitchFamily="34" charset="0"/>
              </a:rPr>
              <a:t>early</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enough in the process that you can take a countermeasure </a:t>
            </a:r>
            <a:r>
              <a:rPr lang="en-US" sz="1400" dirty="0" smtClean="0">
                <a:latin typeface="Arial" panose="020B0604020202020204" pitchFamily="34" charset="0"/>
                <a:cs typeface="Arial" panose="020B0604020202020204" pitchFamily="34" charset="0"/>
              </a:rPr>
              <a:t>to protect </a:t>
            </a:r>
            <a:r>
              <a:rPr lang="en-US" sz="1400" dirty="0">
                <a:latin typeface="Arial" panose="020B0604020202020204" pitchFamily="34" charset="0"/>
                <a:cs typeface="Arial" panose="020B0604020202020204" pitchFamily="34" charset="0"/>
              </a:rPr>
              <a:t>your </a:t>
            </a:r>
            <a:r>
              <a:rPr lang="en-US" sz="1400" dirty="0" smtClean="0">
                <a:latin typeface="Arial" panose="020B0604020202020204" pitchFamily="34" charset="0"/>
                <a:cs typeface="Arial" panose="020B0604020202020204" pitchFamily="34" charset="0"/>
              </a:rPr>
              <a:t>customer</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(internal </a:t>
            </a:r>
            <a:r>
              <a:rPr lang="en-US" sz="1400" dirty="0">
                <a:latin typeface="Arial" panose="020B0604020202020204" pitchFamily="34" charset="0"/>
                <a:cs typeface="Arial" panose="020B0604020202020204" pitchFamily="34" charset="0"/>
              </a:rPr>
              <a:t>or external).  As you work with your boards keep </a:t>
            </a:r>
            <a:r>
              <a:rPr lang="en-US" sz="1400" dirty="0" smtClean="0">
                <a:latin typeface="Arial" panose="020B0604020202020204" pitchFamily="34" charset="0"/>
                <a:cs typeface="Arial" panose="020B0604020202020204" pitchFamily="34" charset="0"/>
              </a:rPr>
              <a:t>revising them until </a:t>
            </a:r>
            <a:r>
              <a:rPr lang="en-US" sz="1400" dirty="0">
                <a:latin typeface="Arial" panose="020B0604020202020204" pitchFamily="34" charset="0"/>
                <a:cs typeface="Arial" panose="020B0604020202020204" pitchFamily="34" charset="0"/>
              </a:rPr>
              <a:t>they </a:t>
            </a:r>
            <a:r>
              <a:rPr lang="en-US" sz="1400" dirty="0" smtClean="0">
                <a:latin typeface="Arial" panose="020B0604020202020204" pitchFamily="34" charset="0"/>
                <a:cs typeface="Arial" panose="020B0604020202020204" pitchFamily="34" charset="0"/>
              </a:rPr>
              <a:t>are</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improving </a:t>
            </a:r>
            <a:r>
              <a:rPr lang="en-US" sz="1400" dirty="0">
                <a:latin typeface="Arial" panose="020B0604020202020204" pitchFamily="34" charset="0"/>
                <a:cs typeface="Arial" panose="020B0604020202020204" pitchFamily="34" charset="0"/>
              </a:rPr>
              <a:t>your ability to know what is going on in your </a:t>
            </a:r>
            <a:r>
              <a:rPr lang="en-US" sz="1400">
                <a:latin typeface="Arial" panose="020B0604020202020204" pitchFamily="34" charset="0"/>
                <a:cs typeface="Arial" panose="020B0604020202020204" pitchFamily="34" charset="0"/>
              </a:rPr>
              <a:t>process </a:t>
            </a:r>
            <a:r>
              <a:rPr lang="en-US" sz="1400" smtClean="0">
                <a:latin typeface="Arial" panose="020B0604020202020204" pitchFamily="34" charset="0"/>
                <a:cs typeface="Arial" panose="020B0604020202020204" pitchFamily="34" charset="0"/>
              </a:rPr>
              <a:t>and what </a:t>
            </a:r>
            <a:r>
              <a:rPr lang="en-US" sz="1400" dirty="0">
                <a:latin typeface="Arial" panose="020B0604020202020204" pitchFamily="34" charset="0"/>
                <a:cs typeface="Arial" panose="020B0604020202020204" pitchFamily="34" charset="0"/>
              </a:rPr>
              <a:t>you should </a:t>
            </a:r>
            <a:r>
              <a:rPr lang="en-US" sz="1400">
                <a:latin typeface="Arial" panose="020B0604020202020204" pitchFamily="34" charset="0"/>
                <a:cs typeface="Arial" panose="020B0604020202020204" pitchFamily="34" charset="0"/>
              </a:rPr>
              <a:t>do </a:t>
            </a:r>
            <a:r>
              <a:rPr lang="en-US" sz="1400" smtClean="0">
                <a:latin typeface="Arial" panose="020B0604020202020204" pitchFamily="34" charset="0"/>
                <a:cs typeface="Arial" panose="020B0604020202020204" pitchFamily="34" charset="0"/>
              </a:rPr>
              <a:t>		about </a:t>
            </a:r>
            <a:r>
              <a:rPr lang="en-US" sz="1400" dirty="0">
                <a:latin typeface="Arial" panose="020B0604020202020204" pitchFamily="34" charset="0"/>
                <a:cs typeface="Arial" panose="020B0604020202020204" pitchFamily="34" charset="0"/>
              </a:rPr>
              <a:t>it</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4279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8774" y="320040"/>
            <a:ext cx="7716585" cy="749808"/>
          </a:xfrm>
        </p:spPr>
        <p:txBody>
          <a:bodyPr>
            <a:normAutofit/>
          </a:bodyPr>
          <a:lstStyle/>
          <a:p>
            <a:r>
              <a:rPr lang="en-US" sz="3200" dirty="0" smtClean="0">
                <a:latin typeface="Arial" panose="020B0604020202020204" pitchFamily="34" charset="0"/>
                <a:cs typeface="Arial" panose="020B0604020202020204" pitchFamily="34" charset="0"/>
              </a:rPr>
              <a:t>The future of excellence</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73777" y="914400"/>
            <a:ext cx="7528955" cy="5293506"/>
          </a:xfrm>
        </p:spPr>
        <p:txBody>
          <a:bodyPr>
            <a:noAutofit/>
          </a:bodyPr>
          <a:lstStyle/>
          <a:p>
            <a:r>
              <a:rPr lang="en-US" sz="2000" dirty="0" smtClean="0"/>
              <a:t>Trends:</a:t>
            </a:r>
          </a:p>
          <a:p>
            <a:r>
              <a:rPr lang="en-US" sz="2000" dirty="0" smtClean="0"/>
              <a:t>Benchmarking</a:t>
            </a:r>
          </a:p>
          <a:p>
            <a:r>
              <a:rPr lang="en-US" sz="2000" dirty="0" smtClean="0"/>
              <a:t> 	Move toward best practices study, analysis, and sharing across current social trends and impacts.</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Company</a:t>
            </a:r>
            <a:r>
              <a:rPr lang="en-US" sz="1800" dirty="0">
                <a:latin typeface="Arial" panose="020B0604020202020204" pitchFamily="34" charset="0"/>
                <a:cs typeface="Arial" panose="020B0604020202020204" pitchFamily="34" charset="0"/>
              </a:rPr>
              <a:t>, sector and </a:t>
            </a:r>
            <a:r>
              <a:rPr lang="en-US" sz="1800" dirty="0" smtClean="0">
                <a:latin typeface="Arial" panose="020B0604020202020204" pitchFamily="34" charset="0"/>
                <a:cs typeface="Arial" panose="020B0604020202020204" pitchFamily="34" charset="0"/>
              </a:rPr>
              <a:t>environment.</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Internal </a:t>
            </a:r>
            <a:r>
              <a:rPr lang="en-US" sz="1800" dirty="0">
                <a:latin typeface="Arial" panose="020B0604020202020204" pitchFamily="34" charset="0"/>
                <a:cs typeface="Arial" panose="020B0604020202020204" pitchFamily="34" charset="0"/>
              </a:rPr>
              <a:t>and external:  </a:t>
            </a:r>
            <a:r>
              <a:rPr lang="en-US" sz="1800" dirty="0" smtClean="0">
                <a:latin typeface="Arial" panose="020B0604020202020204" pitchFamily="34" charset="0"/>
                <a:cs typeface="Arial" panose="020B0604020202020204" pitchFamily="34" charset="0"/>
              </a:rPr>
              <a:t>specific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market.</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Move </a:t>
            </a:r>
            <a:r>
              <a:rPr lang="en-US" sz="1800" dirty="0">
                <a:latin typeface="Arial" panose="020B0604020202020204" pitchFamily="34" charset="0"/>
                <a:cs typeface="Arial" panose="020B0604020202020204" pitchFamily="34" charset="0"/>
              </a:rPr>
              <a:t>toward </a:t>
            </a:r>
            <a:r>
              <a:rPr lang="en-US" sz="1800" dirty="0" smtClean="0">
                <a:latin typeface="Arial" panose="020B0604020202020204" pitchFamily="34" charset="0"/>
                <a:cs typeface="Arial" panose="020B0604020202020204" pitchFamily="34" charset="0"/>
              </a:rPr>
              <a:t>innovation </a:t>
            </a:r>
            <a:r>
              <a:rPr lang="en-US" sz="1600" dirty="0" smtClean="0">
                <a:latin typeface="Arial" panose="020B0604020202020204" pitchFamily="34" charset="0"/>
                <a:cs typeface="Arial" panose="020B0604020202020204" pitchFamily="34" charset="0"/>
              </a:rPr>
              <a:t>(design thinking and human centered design)</a:t>
            </a: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2000" dirty="0"/>
              <a:t>Globalization:</a:t>
            </a:r>
          </a:p>
          <a:p>
            <a:r>
              <a:rPr lang="en-US" sz="1800" dirty="0"/>
              <a:t>	</a:t>
            </a:r>
            <a:r>
              <a:rPr lang="en-US" sz="2000" dirty="0"/>
              <a:t>Themes: Collaborative efforts and </a:t>
            </a:r>
            <a:r>
              <a:rPr lang="en-US" sz="2000" dirty="0" smtClean="0"/>
              <a:t>b</a:t>
            </a:r>
            <a:r>
              <a:rPr lang="en-US" sz="2000" dirty="0" smtClean="0">
                <a:latin typeface="Arial" panose="020B0604020202020204" pitchFamily="34" charset="0"/>
                <a:cs typeface="Arial" panose="020B0604020202020204" pitchFamily="34" charset="0"/>
              </a:rPr>
              <a:t>reakdown differences in social-cultural approaches, norms and perceptions across oceans and continents.</a:t>
            </a:r>
            <a:endParaRPr lang="en-US" sz="20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Examples:</a:t>
            </a:r>
            <a:endParaRPr lang="en-US" sz="1800" dirty="0"/>
          </a:p>
          <a:p>
            <a:r>
              <a:rPr lang="en-US" sz="1800" dirty="0"/>
              <a:t>	Benchmarking:  congresses, indexes, networking and summits</a:t>
            </a:r>
          </a:p>
          <a:p>
            <a:r>
              <a:rPr lang="en-US" sz="1100" dirty="0"/>
              <a:t>	</a:t>
            </a:r>
          </a:p>
          <a:p>
            <a:r>
              <a:rPr lang="en-US" sz="1100" dirty="0"/>
              <a:t>	</a:t>
            </a:r>
            <a:endParaRPr lang="en-US" sz="1800" dirty="0">
              <a:latin typeface="Arial" panose="020B0604020202020204" pitchFamily="34" charset="0"/>
              <a:cs typeface="Arial" panose="020B0604020202020204" pitchFamily="34" charset="0"/>
            </a:endParaRPr>
          </a:p>
          <a:p>
            <a:endParaRPr lang="en-US" sz="2000" dirty="0" smtClean="0"/>
          </a:p>
          <a:p>
            <a:r>
              <a:rPr lang="en-US" sz="2000" dirty="0" smtClean="0"/>
              <a:t>	</a:t>
            </a:r>
            <a:r>
              <a:rPr lang="en-US" sz="2000" dirty="0"/>
              <a:t>	</a:t>
            </a:r>
            <a:endParaRPr lang="en-US" sz="2000" dirty="0" smtClean="0"/>
          </a:p>
          <a:p>
            <a:r>
              <a:rPr lang="en-US" sz="2000" dirty="0"/>
              <a:t>	</a:t>
            </a:r>
            <a:endParaRPr lang="en-US" sz="2000" dirty="0" smtClean="0"/>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689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997527" y="332509"/>
            <a:ext cx="7813964" cy="5875397"/>
          </a:xfrm>
        </p:spPr>
        <p:txBody>
          <a:bodyPr>
            <a:noAutofit/>
          </a:bodyPr>
          <a:lstStyle/>
          <a:p>
            <a:r>
              <a:rPr lang="en-US" sz="2000" dirty="0"/>
              <a:t>Globalization:</a:t>
            </a:r>
          </a:p>
          <a:p>
            <a:r>
              <a:rPr lang="en-US" sz="2000" dirty="0"/>
              <a:t>	</a:t>
            </a:r>
            <a:r>
              <a:rPr lang="en-US" sz="1800" dirty="0" smtClean="0"/>
              <a:t>Organizational Excellence:  </a:t>
            </a:r>
            <a:r>
              <a:rPr lang="en-US" sz="1800" dirty="0"/>
              <a:t>	</a:t>
            </a:r>
          </a:p>
          <a:p>
            <a:r>
              <a:rPr lang="en-US" sz="1800" dirty="0"/>
              <a:t>	First Assessment on Current State of Organizational Excellence. (OE Specialists, ASQ QMD-OETC, GBN</a:t>
            </a:r>
            <a:r>
              <a:rPr lang="en-US" sz="1800" dirty="0" smtClean="0"/>
              <a:t>)</a:t>
            </a:r>
          </a:p>
          <a:p>
            <a:r>
              <a:rPr lang="en-US" sz="1800" dirty="0"/>
              <a:t>	</a:t>
            </a:r>
            <a:r>
              <a:rPr lang="en-US" sz="1800" dirty="0">
                <a:latin typeface="Arial" panose="020B0604020202020204" pitchFamily="34" charset="0"/>
                <a:cs typeface="Arial" panose="020B0604020202020204" pitchFamily="34" charset="0"/>
              </a:rPr>
              <a:t>Universality:  Merging of industry standards and excellence </a:t>
            </a:r>
            <a:r>
              <a:rPr lang="en-US" sz="1800" dirty="0" smtClean="0">
                <a:latin typeface="Arial" panose="020B0604020202020204" pitchFamily="34" charset="0"/>
                <a:cs typeface="Arial" panose="020B0604020202020204" pitchFamily="34" charset="0"/>
              </a:rPr>
              <a:t>criteria</a:t>
            </a:r>
            <a:r>
              <a:rPr lang="en-US" sz="1800" dirty="0" smtClean="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Example:  Closer alignment of Baldrige and ISO criteria.</a:t>
            </a:r>
            <a:r>
              <a:rPr lang="en-US" sz="1800" dirty="0" smtClean="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Social criteria and consciousness (mega trends):</a:t>
            </a:r>
            <a:r>
              <a:rPr lang="en-US" sz="24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	Nation Building:</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Sustainable Development Goals (SDGs)</a:t>
            </a:r>
          </a:p>
          <a:p>
            <a:r>
              <a:rPr lang="en-US" sz="1800" dirty="0" smtClean="0">
                <a:latin typeface="Arial" panose="020B0604020202020204" pitchFamily="34" charset="0"/>
                <a:cs typeface="Arial" panose="020B0604020202020204" pitchFamily="34" charset="0"/>
              </a:rPr>
              <a:t>	Environmental, social and (corporate) governance (ESG)</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Including political and technology changes</a:t>
            </a:r>
          </a:p>
          <a:p>
            <a:endParaRPr lang="en-US" sz="1800" dirty="0" smtClean="0">
              <a:latin typeface="Arial" panose="020B0604020202020204" pitchFamily="34" charset="0"/>
              <a:cs typeface="Arial" panose="020B0604020202020204" pitchFamily="34" charset="0"/>
            </a:endParaRPr>
          </a:p>
          <a:p>
            <a:r>
              <a:rPr lang="en-US" sz="2000" dirty="0" smtClean="0"/>
              <a:t>Research</a:t>
            </a:r>
            <a:r>
              <a:rPr lang="en-US" sz="2000" dirty="0"/>
              <a:t>:</a:t>
            </a:r>
          </a:p>
          <a:p>
            <a:r>
              <a:rPr lang="en-US" sz="1800" dirty="0"/>
              <a:t>	Technical and professional bodies, universities</a:t>
            </a: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2389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8774" y="320040"/>
            <a:ext cx="7716586" cy="749808"/>
          </a:xfrm>
        </p:spPr>
        <p:txBody>
          <a:bodyPr>
            <a:normAutofit fontScale="90000"/>
          </a:bodyPr>
          <a:lstStyle/>
          <a:p>
            <a:r>
              <a:rPr lang="en-US" sz="3600" dirty="0" smtClean="0">
                <a:latin typeface="Arial" panose="020B0604020202020204" pitchFamily="34" charset="0"/>
                <a:cs typeface="Arial" panose="020B0604020202020204" pitchFamily="34" charset="0"/>
              </a:rPr>
              <a:t>Acknowledgements</a:t>
            </a:r>
            <a:r>
              <a:rPr lang="en-US" sz="1400" dirty="0"/>
              <a:t/>
            </a:r>
            <a:br>
              <a:rPr lang="en-US" sz="1400" dirty="0"/>
            </a:br>
            <a:r>
              <a:rPr lang="en-US" sz="3200" dirty="0" smtClean="0"/>
              <a:t> </a:t>
            </a:r>
            <a:endParaRPr lang="en-US" sz="3200" dirty="0"/>
          </a:p>
        </p:txBody>
      </p:sp>
      <p:sp>
        <p:nvSpPr>
          <p:cNvPr id="6" name="Text Placeholder 5"/>
          <p:cNvSpPr>
            <a:spLocks noGrp="1"/>
          </p:cNvSpPr>
          <p:nvPr>
            <p:ph type="body" sz="quarter" idx="10"/>
          </p:nvPr>
        </p:nvSpPr>
        <p:spPr>
          <a:xfrm>
            <a:off x="985651" y="1257953"/>
            <a:ext cx="7255823" cy="4949952"/>
          </a:xfrm>
        </p:spPr>
        <p:txBody>
          <a:bodyPr>
            <a:noAutofit/>
          </a:bodyPr>
          <a:lstStyle/>
          <a:p>
            <a:r>
              <a:rPr lang="en-US" sz="1800" dirty="0" err="1">
                <a:latin typeface="Arial" panose="020B0604020202020204" pitchFamily="34" charset="0"/>
                <a:cs typeface="Arial" panose="020B0604020202020204" pitchFamily="34" charset="0"/>
              </a:rPr>
              <a:t>Geetha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Balagopal</a:t>
            </a:r>
            <a:r>
              <a:rPr lang="en-US" sz="1800" dirty="0">
                <a:latin typeface="Arial" panose="020B0604020202020204" pitchFamily="34" charset="0"/>
                <a:cs typeface="Arial" panose="020B0604020202020204" pitchFamily="34" charset="0"/>
              </a:rPr>
              <a:t>, ASQ, Raleigh, North Carolina, USA</a:t>
            </a:r>
          </a:p>
          <a:p>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Michael Bremer, Cumberland Group, Chicago, Illinois, USA</a:t>
            </a:r>
          </a:p>
          <a:p>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Rick </a:t>
            </a:r>
            <a:r>
              <a:rPr lang="en-US" sz="1800" dirty="0" err="1">
                <a:latin typeface="Arial" panose="020B0604020202020204" pitchFamily="34" charset="0"/>
                <a:cs typeface="Arial" panose="020B0604020202020204" pitchFamily="34" charset="0"/>
              </a:rPr>
              <a:t>Edgeman</a:t>
            </a:r>
            <a:r>
              <a:rPr lang="en-US" sz="1800" dirty="0">
                <a:latin typeface="Arial" panose="020B0604020202020204" pitchFamily="34" charset="0"/>
                <a:cs typeface="Arial" panose="020B0604020202020204" pitchFamily="34" charset="0"/>
              </a:rPr>
              <a:t>, Ph.D., Shingo Institute, Logan, Utah, USA</a:t>
            </a:r>
          </a:p>
          <a:p>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Ben </a:t>
            </a:r>
            <a:r>
              <a:rPr lang="en-US" sz="1800" dirty="0" err="1">
                <a:latin typeface="Arial" panose="020B0604020202020204" pitchFamily="34" charset="0"/>
                <a:cs typeface="Arial" panose="020B0604020202020204" pitchFamily="34" charset="0"/>
              </a:rPr>
              <a:t>Krupowicz</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ILPEx</a:t>
            </a:r>
            <a:r>
              <a:rPr lang="en-US" sz="1800" dirty="0">
                <a:latin typeface="Arial" panose="020B0604020202020204" pitchFamily="34" charset="0"/>
                <a:cs typeface="Arial" panose="020B0604020202020204" pitchFamily="34" charset="0"/>
              </a:rPr>
              <a:t>, Peoria, Illinois, USA</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Tim </a:t>
            </a:r>
            <a:r>
              <a:rPr lang="en-US" sz="1800" dirty="0">
                <a:latin typeface="Arial" panose="020B0604020202020204" pitchFamily="34" charset="0"/>
                <a:cs typeface="Arial" panose="020B0604020202020204" pitchFamily="34" charset="0"/>
              </a:rPr>
              <a:t>Piotrowski, Jodi Talley and Taylor </a:t>
            </a:r>
            <a:r>
              <a:rPr lang="en-US" sz="1800" dirty="0" err="1" smtClean="0">
                <a:latin typeface="Arial" panose="020B0604020202020204" pitchFamily="34" charset="0"/>
                <a:cs typeface="Arial" panose="020B0604020202020204" pitchFamily="34" charset="0"/>
              </a:rPr>
              <a:t>Scheibe</a:t>
            </a:r>
            <a:r>
              <a:rPr lang="en-US" sz="1800" dirty="0" smtClean="0">
                <a:latin typeface="Arial" panose="020B0604020202020204" pitchFamily="34" charset="0"/>
                <a:cs typeface="Arial" panose="020B0604020202020204" pitchFamily="34" charset="0"/>
              </a:rPr>
              <a:t>, AME, Rolling</a:t>
            </a:r>
          </a:p>
          <a:p>
            <a:r>
              <a:rPr lang="en-US" sz="1800" dirty="0" smtClean="0">
                <a:latin typeface="Arial" panose="020B0604020202020204" pitchFamily="34" charset="0"/>
                <a:cs typeface="Arial" panose="020B0604020202020204" pitchFamily="34" charset="0"/>
              </a:rPr>
              <a:t>Meadows, Illinois, USA</a:t>
            </a:r>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Dawn </a:t>
            </a:r>
            <a:r>
              <a:rPr lang="en-US" sz="1800" dirty="0">
                <a:latin typeface="Arial" panose="020B0604020202020204" pitchFamily="34" charset="0"/>
                <a:cs typeface="Arial" panose="020B0604020202020204" pitchFamily="34" charset="0"/>
              </a:rPr>
              <a:t>Ringrose, Organizational Excellence Specialists, British</a:t>
            </a:r>
          </a:p>
          <a:p>
            <a:r>
              <a:rPr lang="en-US" sz="1800" dirty="0">
                <a:latin typeface="Arial" panose="020B0604020202020204" pitchFamily="34" charset="0"/>
                <a:cs typeface="Arial" panose="020B0604020202020204" pitchFamily="34" charset="0"/>
              </a:rPr>
              <a:t>Columbia, Canada</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4051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3148" y="224505"/>
            <a:ext cx="7752211" cy="749808"/>
          </a:xfrm>
        </p:spPr>
        <p:txBody>
          <a:bodyPr>
            <a:normAutofit fontScale="90000"/>
          </a:bodyPr>
          <a:lstStyle/>
          <a:p>
            <a:r>
              <a:rPr lang="en-US" sz="1400" dirty="0"/>
              <a:t/>
            </a:r>
            <a:br>
              <a:rPr lang="en-US" sz="1400" dirty="0"/>
            </a:br>
            <a:r>
              <a:rPr lang="en-US" sz="3200" dirty="0" smtClean="0"/>
              <a:t> </a:t>
            </a:r>
            <a:r>
              <a:rPr lang="en-US" sz="3100" dirty="0" smtClean="0"/>
              <a:t>Summary:  In this webcast you learned about </a:t>
            </a:r>
            <a:endParaRPr lang="en-US" sz="3100" dirty="0"/>
          </a:p>
        </p:txBody>
      </p:sp>
      <p:sp>
        <p:nvSpPr>
          <p:cNvPr id="6" name="Text Placeholder 5"/>
          <p:cNvSpPr>
            <a:spLocks noGrp="1"/>
          </p:cNvSpPr>
          <p:nvPr>
            <p:ph type="body" sz="quarter" idx="10"/>
          </p:nvPr>
        </p:nvSpPr>
        <p:spPr>
          <a:xfrm>
            <a:off x="1009649" y="1132764"/>
            <a:ext cx="7585709" cy="5075141"/>
          </a:xfrm>
        </p:spPr>
        <p:txBody>
          <a:bodyPr>
            <a:noAutofit/>
          </a:bodyPr>
          <a:lstStyle/>
          <a:p>
            <a:r>
              <a:rPr lang="en-US" sz="2000" dirty="0" smtClean="0">
                <a:latin typeface="Arial" panose="020B0604020202020204" pitchFamily="34" charset="0"/>
                <a:cs typeface="Arial" panose="020B0604020202020204" pitchFamily="34" charset="0"/>
              </a:rPr>
              <a:t>Framework Impacts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Model Usage</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Detailed Examples:</a:t>
            </a:r>
          </a:p>
          <a:p>
            <a:r>
              <a:rPr lang="en-US" sz="2000" dirty="0" smtClean="0">
                <a:latin typeface="Arial" panose="020B0604020202020204" pitchFamily="34" charset="0"/>
                <a:cs typeface="Arial" panose="020B0604020202020204" pitchFamily="34" charset="0"/>
              </a:rPr>
              <a:t>Deming</a:t>
            </a:r>
          </a:p>
          <a:p>
            <a:r>
              <a:rPr lang="en-US" sz="2000" dirty="0" smtClean="0">
                <a:latin typeface="Arial" panose="020B0604020202020204" pitchFamily="34" charset="0"/>
                <a:cs typeface="Arial" panose="020B0604020202020204" pitchFamily="34" charset="0"/>
              </a:rPr>
              <a:t>Baldrige</a:t>
            </a:r>
          </a:p>
          <a:p>
            <a:r>
              <a:rPr lang="en-US" sz="2000" dirty="0" smtClean="0">
                <a:latin typeface="Arial" panose="020B0604020202020204" pitchFamily="34" charset="0"/>
                <a:cs typeface="Arial" panose="020B0604020202020204" pitchFamily="34" charset="0"/>
              </a:rPr>
              <a:t>EFQM</a:t>
            </a:r>
          </a:p>
          <a:p>
            <a:r>
              <a:rPr lang="en-US" sz="2000" dirty="0" smtClean="0">
                <a:latin typeface="Arial" panose="020B0604020202020204" pitchFamily="34" charset="0"/>
                <a:cs typeface="Arial" panose="020B0604020202020204" pitchFamily="34" charset="0"/>
              </a:rPr>
              <a:t>Shingo</a:t>
            </a:r>
          </a:p>
          <a:p>
            <a:r>
              <a:rPr lang="en-US" sz="2000" dirty="0" smtClean="0">
                <a:latin typeface="Arial" panose="020B0604020202020204" pitchFamily="34" charset="0"/>
                <a:cs typeface="Arial" panose="020B0604020202020204" pitchFamily="34" charset="0"/>
              </a:rPr>
              <a:t>Unique Models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nd the Future of Excellence</a:t>
            </a:r>
            <a:endParaRPr lang="en-US" sz="2000" dirty="0"/>
          </a:p>
        </p:txBody>
      </p:sp>
    </p:spTree>
    <p:extLst>
      <p:ext uri="{BB962C8B-B14F-4D97-AF65-F5344CB8AC3E}">
        <p14:creationId xmlns:p14="http://schemas.microsoft.com/office/powerpoint/2010/main" val="19532657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100" dirty="0" smtClean="0">
                <a:latin typeface="Arial" panose="020B0604020202020204" pitchFamily="34" charset="0"/>
                <a:cs typeface="Arial" panose="020B0604020202020204" pitchFamily="34" charset="0"/>
              </a:rPr>
              <a:t>To Learn More…</a:t>
            </a:r>
            <a:r>
              <a:rPr lang="en-US" sz="1400" dirty="0"/>
              <a:t/>
            </a:r>
            <a:br>
              <a:rPr lang="en-US" sz="1400" dirty="0"/>
            </a:br>
            <a:r>
              <a:rPr lang="en-US" sz="3200" dirty="0" smtClean="0"/>
              <a:t> </a:t>
            </a:r>
            <a:endParaRPr lang="en-US" sz="3200" dirty="0"/>
          </a:p>
        </p:txBody>
      </p:sp>
      <p:sp>
        <p:nvSpPr>
          <p:cNvPr id="6" name="Text Placeholder 5"/>
          <p:cNvSpPr>
            <a:spLocks noGrp="1"/>
          </p:cNvSpPr>
          <p:nvPr>
            <p:ph type="body" sz="quarter" idx="10"/>
          </p:nvPr>
        </p:nvSpPr>
        <p:spPr>
          <a:xfrm>
            <a:off x="985652" y="1257953"/>
            <a:ext cx="6249864" cy="4949952"/>
          </a:xfrm>
        </p:spPr>
        <p:txBody>
          <a:bodyPr>
            <a:noAutofit/>
          </a:bodyPr>
          <a:lstStyle/>
          <a:p>
            <a:r>
              <a:rPr lang="en-US" sz="2000" dirty="0" smtClean="0">
                <a:latin typeface="Times New Roman" panose="02020603050405020304" pitchFamily="18" charset="0"/>
                <a:cs typeface="Times New Roman" panose="02020603050405020304" pitchFamily="18" charset="0"/>
              </a:rPr>
              <a:t>About Shawn W. Flynn</a:t>
            </a:r>
          </a:p>
          <a:p>
            <a:r>
              <a:rPr lang="en-US" sz="2000" dirty="0" smtClean="0">
                <a:latin typeface="Times New Roman" panose="02020603050405020304" pitchFamily="18" charset="0"/>
                <a:cs typeface="Times New Roman" panose="02020603050405020304" pitchFamily="18" charset="0"/>
              </a:rPr>
              <a:t>Contact @</a:t>
            </a:r>
          </a:p>
          <a:p>
            <a:pPr marL="0" indent="0"/>
            <a:r>
              <a:rPr lang="en-US" sz="2000" dirty="0" smtClean="0">
                <a:latin typeface="Times New Roman" panose="02020603050405020304" pitchFamily="18" charset="0"/>
                <a:cs typeface="Times New Roman" panose="02020603050405020304" pitchFamily="18" charset="0"/>
              </a:rPr>
              <a:t>	Phone: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815-497-2132</a:t>
            </a:r>
          </a:p>
          <a:p>
            <a:pPr marL="0" indent="0"/>
            <a:r>
              <a:rPr lang="en-US" sz="2000" dirty="0" smtClean="0">
                <a:latin typeface="Times New Roman" panose="02020603050405020304" pitchFamily="18" charset="0"/>
                <a:cs typeface="Times New Roman" panose="02020603050405020304" pitchFamily="18" charset="0"/>
              </a:rPr>
              <a:t>	E-mail:  </a:t>
            </a:r>
            <a:r>
              <a:rPr lang="en-US" sz="2000" dirty="0" smtClean="0">
                <a:latin typeface="Times New Roman" panose="02020603050405020304" pitchFamily="18" charset="0"/>
                <a:cs typeface="Times New Roman" panose="02020603050405020304" pitchFamily="18" charset="0"/>
                <a:hlinkClick r:id="rId2"/>
              </a:rPr>
              <a:t>flynnsw@aol.com</a:t>
            </a:r>
            <a:endParaRPr lang="en-US" sz="2000" dirty="0" smtClean="0">
              <a:latin typeface="Times New Roman" panose="02020603050405020304" pitchFamily="18" charset="0"/>
              <a:cs typeface="Times New Roman" panose="02020603050405020304" pitchFamily="18" charset="0"/>
            </a:endParaRPr>
          </a:p>
          <a:p>
            <a:pPr marL="0" indent="0"/>
            <a:r>
              <a:rPr lang="en-US" sz="2000" dirty="0" smtClean="0">
                <a:latin typeface="Times New Roman" panose="02020603050405020304" pitchFamily="18" charset="0"/>
                <a:cs typeface="Times New Roman" panose="02020603050405020304" pitchFamily="18" charset="0"/>
              </a:rPr>
              <a:t>	Website:  www.bkm.cc</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About this topic:</a:t>
            </a:r>
          </a:p>
          <a:p>
            <a:pPr marL="0" indent="0"/>
            <a:r>
              <a:rPr lang="en-US" sz="2000" dirty="0" smtClean="0">
                <a:latin typeface="Times New Roman" panose="02020603050405020304" pitchFamily="18" charset="0"/>
                <a:cs typeface="Times New Roman" panose="02020603050405020304" pitchFamily="18" charset="0"/>
              </a:rPr>
              <a:t>	Go to ASQ’s …….</a:t>
            </a:r>
          </a:p>
          <a:p>
            <a:pPr marL="0" indent="0"/>
            <a:r>
              <a:rPr lang="en-US" sz="2000" dirty="0">
                <a:latin typeface="Times New Roman" panose="02020603050405020304" pitchFamily="18" charset="0"/>
                <a:cs typeface="Times New Roman" panose="02020603050405020304" pitchFamily="18" charset="0"/>
              </a:rPr>
              <a:t>	ASQ Organizational Excellence Technical Committee</a:t>
            </a:r>
          </a:p>
          <a:p>
            <a:pPr marL="0" indent="0"/>
            <a:endParaRPr lang="en-US" sz="2000" dirty="0" smtClean="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Search ASQ’s Knowledge Center……..</a:t>
            </a:r>
          </a:p>
          <a:p>
            <a:pPr>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Contact Pablo Baez at </a:t>
            </a:r>
            <a:r>
              <a:rPr lang="en-US" sz="2000" dirty="0">
                <a:latin typeface="Times New Roman" panose="02020603050405020304" pitchFamily="18" charset="0"/>
                <a:cs typeface="Times New Roman" panose="02020603050405020304" pitchFamily="18" charset="0"/>
              </a:rPr>
              <a:t>PBaez@asq.org</a:t>
            </a:r>
            <a:endParaRPr lang="en-US" sz="2000" dirty="0"/>
          </a:p>
        </p:txBody>
      </p:sp>
      <p:pic>
        <p:nvPicPr>
          <p:cNvPr id="1026" name="Picture 2" descr="C:\Users\Shawn Flynn\Desktop\ITEA 2018\June 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613" y="1376918"/>
            <a:ext cx="1694029"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96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7" cy="749808"/>
          </a:xfrm>
        </p:spPr>
        <p:txBody>
          <a:bodyPr>
            <a:normAutofit/>
          </a:bodyPr>
          <a:lstStyle/>
          <a:p>
            <a:r>
              <a:rPr lang="en-US" sz="3200" dirty="0" smtClean="0">
                <a:latin typeface="Arial" panose="020B0604020202020204" pitchFamily="34" charset="0"/>
                <a:cs typeface="Arial" panose="020B0604020202020204" pitchFamily="34" charset="0"/>
              </a:rPr>
              <a:t>Makes, </a:t>
            </a:r>
            <a:r>
              <a:rPr lang="en-US" sz="3200" dirty="0">
                <a:latin typeface="Arial" panose="020B0604020202020204" pitchFamily="34" charset="0"/>
                <a:cs typeface="Arial" panose="020B0604020202020204" pitchFamily="34" charset="0"/>
              </a:rPr>
              <a:t>t</a:t>
            </a:r>
            <a:r>
              <a:rPr lang="en-US" sz="3200" dirty="0" smtClean="0">
                <a:latin typeface="Arial" panose="020B0604020202020204" pitchFamily="34" charset="0"/>
                <a:cs typeface="Arial" panose="020B0604020202020204" pitchFamily="34" charset="0"/>
              </a:rPr>
              <a:t>ypes and </a:t>
            </a:r>
            <a:r>
              <a:rPr lang="en-US" sz="3200" dirty="0">
                <a:latin typeface="Arial" panose="020B0604020202020204" pitchFamily="34" charset="0"/>
                <a:cs typeface="Arial" panose="020B0604020202020204" pitchFamily="34" charset="0"/>
              </a:rPr>
              <a:t>s</a:t>
            </a:r>
            <a:r>
              <a:rPr lang="en-US" sz="3200" dirty="0" smtClean="0">
                <a:latin typeface="Arial" panose="020B0604020202020204" pitchFamily="34" charset="0"/>
                <a:cs typeface="Arial" panose="020B0604020202020204" pitchFamily="34" charset="0"/>
              </a:rPr>
              <a:t>tyles </a:t>
            </a:r>
            <a:r>
              <a:rPr lang="en-US" sz="3200" dirty="0">
                <a:latin typeface="Arial" panose="020B0604020202020204" pitchFamily="34" charset="0"/>
                <a:cs typeface="Arial" panose="020B0604020202020204" pitchFamily="34" charset="0"/>
              </a:rPr>
              <a:t>o</a:t>
            </a:r>
            <a:r>
              <a:rPr lang="en-US" sz="3200" dirty="0" smtClean="0">
                <a:latin typeface="Arial" panose="020B0604020202020204" pitchFamily="34" charset="0"/>
                <a:cs typeface="Arial" panose="020B0604020202020204" pitchFamily="34" charset="0"/>
              </a:rPr>
              <a:t>f </a:t>
            </a:r>
            <a:r>
              <a:rPr lang="en-US" sz="3200" dirty="0">
                <a:latin typeface="Arial" panose="020B0604020202020204" pitchFamily="34" charset="0"/>
                <a:cs typeface="Arial" panose="020B0604020202020204" pitchFamily="34" charset="0"/>
              </a:rPr>
              <a:t>f</a:t>
            </a:r>
            <a:r>
              <a:rPr lang="en-US" sz="3200" dirty="0" smtClean="0">
                <a:latin typeface="Arial" panose="020B0604020202020204" pitchFamily="34" charset="0"/>
                <a:cs typeface="Arial" panose="020B0604020202020204" pitchFamily="34" charset="0"/>
              </a:rPr>
              <a:t>rameworks </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1069848"/>
            <a:ext cx="6249864" cy="5138057"/>
          </a:xfrm>
        </p:spPr>
        <p:txBody>
          <a:bodyPr>
            <a:noAutofit/>
          </a:bodyPr>
          <a:lstStyle/>
          <a:p>
            <a:pPr marL="0" indent="0"/>
            <a:r>
              <a:rPr lang="en-US" sz="2000" dirty="0" smtClean="0">
                <a:latin typeface="Arial" panose="020B0604020202020204" pitchFamily="34" charset="0"/>
                <a:cs typeface="Arial" panose="020B0604020202020204" pitchFamily="34" charset="0"/>
              </a:rPr>
              <a:t>Make of Models:</a:t>
            </a:r>
          </a:p>
          <a:p>
            <a:pPr marL="0" indent="0"/>
            <a:r>
              <a:rPr lang="en-US" sz="1800" dirty="0" smtClean="0">
                <a:latin typeface="Arial" panose="020B0604020202020204" pitchFamily="34" charset="0"/>
                <a:cs typeface="Arial" panose="020B0604020202020204" pitchFamily="34" charset="0"/>
              </a:rPr>
              <a:t>National </a:t>
            </a:r>
            <a:r>
              <a:rPr lang="en-US" sz="1800" dirty="0">
                <a:latin typeface="Arial" panose="020B0604020202020204" pitchFamily="34" charset="0"/>
                <a:cs typeface="Arial" panose="020B0604020202020204" pitchFamily="34" charset="0"/>
              </a:rPr>
              <a:t>(countries or nation states</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r>
              <a:rPr lang="en-US" sz="1800" dirty="0">
                <a:latin typeface="Arial" panose="020B0604020202020204" pitchFamily="34" charset="0"/>
                <a:cs typeface="Arial" panose="020B0604020202020204" pitchFamily="34" charset="0"/>
              </a:rPr>
              <a:t>Regional (states or territories) </a:t>
            </a:r>
          </a:p>
          <a:p>
            <a:pPr marL="0" indent="0"/>
            <a:r>
              <a:rPr lang="en-US" sz="1800" dirty="0" smtClean="0">
                <a:latin typeface="Arial" panose="020B0604020202020204" pitchFamily="34" charset="0"/>
                <a:cs typeface="Arial" panose="020B0604020202020204" pitchFamily="34" charset="0"/>
              </a:rPr>
              <a:t>Local </a:t>
            </a:r>
            <a:r>
              <a:rPr lang="en-US" sz="1800" dirty="0">
                <a:latin typeface="Arial" panose="020B0604020202020204" pitchFamily="34" charset="0"/>
                <a:cs typeface="Arial" panose="020B0604020202020204" pitchFamily="34" charset="0"/>
              </a:rPr>
              <a:t>(counties or districts</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r>
              <a:rPr lang="en-US" sz="1800" dirty="0">
                <a:latin typeface="Arial" panose="020B0604020202020204" pitchFamily="34" charset="0"/>
                <a:cs typeface="Arial" panose="020B0604020202020204" pitchFamily="34" charset="0"/>
              </a:rPr>
              <a:t>Professional associations or societies</a:t>
            </a:r>
          </a:p>
          <a:p>
            <a:pPr marL="0" indent="0"/>
            <a:r>
              <a:rPr lang="en-US" sz="1800" dirty="0" smtClean="0">
                <a:latin typeface="Arial" panose="020B0604020202020204" pitchFamily="34" charset="0"/>
                <a:cs typeface="Arial" panose="020B0604020202020204" pitchFamily="34" charset="0"/>
              </a:rPr>
              <a:t>Companies</a:t>
            </a: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Styles:</a:t>
            </a:r>
          </a:p>
          <a:p>
            <a:pPr marL="0" indent="0"/>
            <a:r>
              <a:rPr lang="en-US" sz="1800" dirty="0" smtClean="0">
                <a:latin typeface="Arial" panose="020B0604020202020204" pitchFamily="34" charset="0"/>
                <a:cs typeface="Arial" panose="020B0604020202020204" pitchFamily="34" charset="0"/>
              </a:rPr>
              <a:t>Holistic, </a:t>
            </a:r>
            <a:r>
              <a:rPr lang="en-US" sz="1800" dirty="0">
                <a:latin typeface="Arial" panose="020B0604020202020204" pitchFamily="34" charset="0"/>
                <a:cs typeface="Arial" panose="020B0604020202020204" pitchFamily="34" charset="0"/>
              </a:rPr>
              <a:t>h</a:t>
            </a:r>
            <a:r>
              <a:rPr lang="en-US" sz="1800" dirty="0" smtClean="0">
                <a:latin typeface="Arial" panose="020B0604020202020204" pitchFamily="34" charset="0"/>
                <a:cs typeface="Arial" panose="020B0604020202020204" pitchFamily="34" charset="0"/>
              </a:rPr>
              <a:t>ybrid and specific application</a:t>
            </a:r>
          </a:p>
          <a:p>
            <a:pPr marL="0" indent="0"/>
            <a:endParaRPr lang="en-US" sz="2000" dirty="0" smtClean="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Size and scope (assessment level):</a:t>
            </a:r>
          </a:p>
          <a:p>
            <a:pPr marL="0" indent="0"/>
            <a:r>
              <a:rPr lang="en-US" sz="1800" dirty="0" smtClean="0">
                <a:latin typeface="Arial" panose="020B0604020202020204" pitchFamily="34" charset="0"/>
                <a:cs typeface="Arial" panose="020B0604020202020204" pitchFamily="34" charset="0"/>
              </a:rPr>
              <a:t>Macro:  Whole organization or facility</a:t>
            </a:r>
          </a:p>
          <a:p>
            <a:pPr marL="0" indent="0"/>
            <a:r>
              <a:rPr lang="en-US" sz="1800" dirty="0" smtClean="0">
                <a:latin typeface="Arial" panose="020B0604020202020204" pitchFamily="34" charset="0"/>
                <a:cs typeface="Arial" panose="020B0604020202020204" pitchFamily="34" charset="0"/>
              </a:rPr>
              <a:t>Micro:   Sub-unit, department and project or process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17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5652" y="320040"/>
            <a:ext cx="7609708" cy="749808"/>
          </a:xfrm>
        </p:spPr>
        <p:txBody>
          <a:bodyPr>
            <a:normAutofit/>
          </a:bodyPr>
          <a:lstStyle/>
          <a:p>
            <a:r>
              <a:rPr lang="en-US" sz="3200" dirty="0">
                <a:latin typeface="Arial" panose="020B0604020202020204" pitchFamily="34" charset="0"/>
                <a:cs typeface="Arial" panose="020B0604020202020204" pitchFamily="34" charset="0"/>
              </a:rPr>
              <a:t>Award </a:t>
            </a:r>
            <a:r>
              <a:rPr lang="en-US" sz="3200" dirty="0" smtClean="0">
                <a:latin typeface="Arial" panose="020B0604020202020204" pitchFamily="34" charset="0"/>
                <a:cs typeface="Arial" panose="020B0604020202020204" pitchFamily="34" charset="0"/>
              </a:rPr>
              <a:t>process </a:t>
            </a:r>
            <a:r>
              <a:rPr lang="en-US" sz="3200" dirty="0">
                <a:latin typeface="Arial" panose="020B0604020202020204" pitchFamily="34" charset="0"/>
                <a:cs typeface="Arial" panose="020B0604020202020204" pitchFamily="34" charset="0"/>
              </a:rPr>
              <a:t>c</a:t>
            </a:r>
            <a:r>
              <a:rPr lang="en-US" sz="3200" dirty="0" smtClean="0">
                <a:latin typeface="Arial" panose="020B0604020202020204" pitchFamily="34" charset="0"/>
                <a:cs typeface="Arial" panose="020B0604020202020204" pitchFamily="34" charset="0"/>
              </a:rPr>
              <a:t>haracteristics</a:t>
            </a:r>
            <a:endParaRPr lang="en-US" sz="14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985652" y="1069848"/>
            <a:ext cx="6863938" cy="5138057"/>
          </a:xfrm>
        </p:spPr>
        <p:txBody>
          <a:bodyPr>
            <a:noAutofit/>
          </a:bodyPr>
          <a:lstStyle/>
          <a:p>
            <a:r>
              <a:rPr lang="en-US" sz="1800" dirty="0">
                <a:latin typeface="Arial" panose="020B0604020202020204" pitchFamily="34" charset="0"/>
                <a:cs typeface="Arial" panose="020B0604020202020204" pitchFamily="34" charset="0"/>
              </a:rPr>
              <a:t>Criteria based (with point or rating system</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Structured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non-prescriptive</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Trained evaluators:</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application</a:t>
            </a:r>
            <a:r>
              <a:rPr lang="en-US" sz="1800" dirty="0">
                <a:latin typeface="Arial" panose="020B0604020202020204" pitchFamily="34" charset="0"/>
                <a:cs typeface="Arial" panose="020B0604020202020204" pitchFamily="34" charset="0"/>
              </a:rPr>
              <a:t>, pre-training work and site (and web training)</a:t>
            </a:r>
          </a:p>
          <a:p>
            <a:r>
              <a:rPr lang="en-US" sz="1800" dirty="0">
                <a:latin typeface="Arial" panose="020B0604020202020204" pitchFamily="34" charset="0"/>
                <a:cs typeface="Arial" panose="020B0604020202020204" pitchFamily="34" charset="0"/>
              </a:rPr>
              <a:t>Assessment Process:</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Intent </a:t>
            </a:r>
            <a:r>
              <a:rPr lang="en-US" sz="1800" dirty="0">
                <a:latin typeface="Arial" panose="020B0604020202020204" pitchFamily="34" charset="0"/>
                <a:cs typeface="Arial" panose="020B0604020202020204" pitchFamily="34" charset="0"/>
              </a:rPr>
              <a:t>to apply</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Application </a:t>
            </a:r>
            <a:r>
              <a:rPr lang="en-US" sz="1800" dirty="0">
                <a:latin typeface="Arial" panose="020B0604020202020204" pitchFamily="34" charset="0"/>
                <a:cs typeface="Arial" panose="020B0604020202020204" pitchFamily="34" charset="0"/>
              </a:rPr>
              <a:t>document or project evaluation</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Multi-level </a:t>
            </a:r>
            <a:r>
              <a:rPr lang="en-US" sz="1800" dirty="0">
                <a:latin typeface="Arial" panose="020B0604020202020204" pitchFamily="34" charset="0"/>
                <a:cs typeface="Arial" panose="020B0604020202020204" pitchFamily="34" charset="0"/>
              </a:rPr>
              <a:t>review process by evaluators (examiners, assessors, </a:t>
            </a:r>
            <a:r>
              <a:rPr lang="en-US" sz="1800" dirty="0" smtClean="0">
                <a:latin typeface="Arial" panose="020B0604020202020204" pitchFamily="34" charset="0"/>
                <a:cs typeface="Arial" panose="020B0604020202020204" pitchFamily="34" charset="0"/>
              </a:rPr>
              <a:t>judges and etc</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Site </a:t>
            </a:r>
            <a:r>
              <a:rPr lang="en-US" sz="1800" dirty="0">
                <a:latin typeface="Arial" panose="020B0604020202020204" pitchFamily="34" charset="0"/>
                <a:cs typeface="Arial" panose="020B0604020202020204" pitchFamily="34" charset="0"/>
              </a:rPr>
              <a:t>visit evaluation </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Feedback </a:t>
            </a:r>
            <a:r>
              <a:rPr lang="en-US" sz="1800" dirty="0">
                <a:latin typeface="Arial" panose="020B0604020202020204" pitchFamily="34" charset="0"/>
                <a:cs typeface="Arial" panose="020B0604020202020204" pitchFamily="34" charset="0"/>
              </a:rPr>
              <a:t>report preparation with more multi-level review: (structured (strengths and gaps) and / or unstructured).</a:t>
            </a:r>
          </a:p>
          <a:p>
            <a:r>
              <a:rPr lang="en-US" sz="1800" dirty="0">
                <a:latin typeface="Arial" panose="020B0604020202020204" pitchFamily="34" charset="0"/>
                <a:cs typeface="Arial" panose="020B0604020202020204" pitchFamily="34" charset="0"/>
              </a:rPr>
              <a:t>Recognition: </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Award </a:t>
            </a:r>
            <a:r>
              <a:rPr lang="en-US" sz="1800" dirty="0">
                <a:latin typeface="Arial" panose="020B0604020202020204" pitchFamily="34" charset="0"/>
                <a:cs typeface="Arial" panose="020B0604020202020204" pitchFamily="34" charset="0"/>
              </a:rPr>
              <a:t>level</a:t>
            </a:r>
          </a:p>
          <a:p>
            <a:r>
              <a:rPr lang="en-US" sz="1800" dirty="0">
                <a:latin typeface="Arial" panose="020B0604020202020204" pitchFamily="34" charset="0"/>
                <a:cs typeface="Arial" panose="020B0604020202020204" pitchFamily="34" charset="0"/>
              </a:rPr>
              <a:t>	F</a:t>
            </a:r>
            <a:r>
              <a:rPr lang="en-US" sz="1800" dirty="0" smtClean="0">
                <a:latin typeface="Arial" panose="020B0604020202020204" pitchFamily="34" charset="0"/>
                <a:cs typeface="Arial" panose="020B0604020202020204" pitchFamily="34" charset="0"/>
              </a:rPr>
              <a:t>eedback </a:t>
            </a:r>
            <a:r>
              <a:rPr lang="en-US" sz="1800" dirty="0">
                <a:latin typeface="Arial" panose="020B0604020202020204" pitchFamily="34" charset="0"/>
                <a:cs typeface="Arial" panose="020B0604020202020204" pitchFamily="34" charset="0"/>
              </a:rPr>
              <a:t>report with debrief</a:t>
            </a:r>
          </a:p>
          <a:p>
            <a:r>
              <a:rPr lang="en-US" sz="1800" dirty="0">
                <a:latin typeface="Arial" panose="020B0604020202020204" pitchFamily="34" charset="0"/>
                <a:cs typeface="Arial" panose="020B0604020202020204" pitchFamily="34" charset="0"/>
              </a:rPr>
              <a:t>	F</a:t>
            </a:r>
            <a:r>
              <a:rPr lang="en-US" sz="1800" dirty="0" smtClean="0">
                <a:latin typeface="Arial" panose="020B0604020202020204" pitchFamily="34" charset="0"/>
                <a:cs typeface="Arial" panose="020B0604020202020204" pitchFamily="34" charset="0"/>
              </a:rPr>
              <a:t>ormal </a:t>
            </a:r>
            <a:r>
              <a:rPr lang="en-US" sz="1800" dirty="0">
                <a:latin typeface="Arial" panose="020B0604020202020204" pitchFamily="34" charset="0"/>
                <a:cs typeface="Arial" panose="020B0604020202020204" pitchFamily="34" charset="0"/>
              </a:rPr>
              <a:t>recognition-an Award</a:t>
            </a:r>
          </a:p>
        </p:txBody>
      </p:sp>
    </p:spTree>
    <p:extLst>
      <p:ext uri="{BB962C8B-B14F-4D97-AF65-F5344CB8AC3E}">
        <p14:creationId xmlns:p14="http://schemas.microsoft.com/office/powerpoint/2010/main" val="1709786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3776" y="164592"/>
            <a:ext cx="7621583" cy="749808"/>
          </a:xfrm>
        </p:spPr>
        <p:txBody>
          <a:bodyPr>
            <a:normAutofit/>
          </a:bodyPr>
          <a:lstStyle/>
          <a:p>
            <a:r>
              <a:rPr lang="en-US" sz="3200" dirty="0" smtClean="0">
                <a:latin typeface="Arial" panose="020B0604020202020204" pitchFamily="34" charset="0"/>
                <a:cs typeface="Arial" panose="020B0604020202020204" pitchFamily="34" charset="0"/>
              </a:rPr>
              <a:t>Criteria characteristics</a:t>
            </a:r>
            <a:r>
              <a:rPr lang="en-US" sz="3200" dirty="0" smtClean="0"/>
              <a:t> </a:t>
            </a:r>
            <a:endParaRPr lang="en-US" sz="3200" dirty="0"/>
          </a:p>
        </p:txBody>
      </p:sp>
      <p:sp>
        <p:nvSpPr>
          <p:cNvPr id="6" name="Text Placeholder 5"/>
          <p:cNvSpPr>
            <a:spLocks noGrp="1"/>
          </p:cNvSpPr>
          <p:nvPr>
            <p:ph type="body" sz="quarter" idx="10"/>
          </p:nvPr>
        </p:nvSpPr>
        <p:spPr>
          <a:xfrm>
            <a:off x="973777" y="914400"/>
            <a:ext cx="7505205" cy="5293505"/>
          </a:xfrm>
        </p:spPr>
        <p:txBody>
          <a:bodyPr>
            <a:noAutofit/>
          </a:bodyPr>
          <a:lstStyle/>
          <a:p>
            <a:pPr marL="0" indent="0"/>
            <a:r>
              <a:rPr lang="en-US" sz="2000" dirty="0" smtClean="0">
                <a:latin typeface="Arial" panose="020B0604020202020204" pitchFamily="34" charset="0"/>
                <a:cs typeface="Arial" panose="020B0604020202020204" pitchFamily="34" charset="0"/>
              </a:rPr>
              <a:t>Facts </a:t>
            </a:r>
            <a:r>
              <a:rPr lang="en-US" sz="2000" dirty="0">
                <a:latin typeface="Arial" panose="020B0604020202020204" pitchFamily="34" charset="0"/>
                <a:cs typeface="Arial" panose="020B0604020202020204" pitchFamily="34" charset="0"/>
              </a:rPr>
              <a:t>and Impacts of Excellence </a:t>
            </a:r>
            <a:r>
              <a:rPr lang="en-US" sz="2000" dirty="0" smtClean="0">
                <a:latin typeface="Arial" panose="020B0604020202020204" pitchFamily="34" charset="0"/>
                <a:cs typeface="Arial" panose="020B0604020202020204" pitchFamily="34" charset="0"/>
              </a:rPr>
              <a:t>Models</a:t>
            </a:r>
          </a:p>
          <a:p>
            <a:pPr marL="0" indent="0"/>
            <a:endParaRPr lang="en-US" sz="2000" dirty="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Over </a:t>
            </a:r>
            <a:r>
              <a:rPr lang="en-US" sz="2000" dirty="0">
                <a:latin typeface="Arial" panose="020B0604020202020204" pitchFamily="34" charset="0"/>
                <a:cs typeface="Arial" panose="020B0604020202020204" pitchFamily="34" charset="0"/>
              </a:rPr>
              <a:t>100 excellence </a:t>
            </a:r>
            <a:r>
              <a:rPr lang="en-US" sz="2000" dirty="0" smtClean="0">
                <a:latin typeface="Arial" panose="020B0604020202020204" pitchFamily="34" charset="0"/>
                <a:cs typeface="Arial" panose="020B0604020202020204" pitchFamily="34" charset="0"/>
              </a:rPr>
              <a:t>models world wide.</a:t>
            </a:r>
          </a:p>
          <a:p>
            <a:pPr marL="0" indent="0"/>
            <a:r>
              <a:rPr lang="en-US" sz="2000" dirty="0" smtClean="0">
                <a:latin typeface="Arial" panose="020B0604020202020204" pitchFamily="34" charset="0"/>
                <a:cs typeface="Arial" panose="020B0604020202020204" pitchFamily="34" charset="0"/>
              </a:rPr>
              <a:t>Most based off the Baldrige or EFQM models</a:t>
            </a:r>
            <a:r>
              <a:rPr lang="en-US" sz="1800" dirty="0" smtClean="0">
                <a:latin typeface="Arial" panose="020B0604020202020204" pitchFamily="34" charset="0"/>
                <a:cs typeface="Arial" panose="020B0604020202020204" pitchFamily="34" charset="0"/>
              </a:rPr>
              <a:t>.</a:t>
            </a:r>
          </a:p>
          <a:p>
            <a:pPr marL="0" indent="0"/>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ratio of Baldrige Program benefits for the U.S. </a:t>
            </a:r>
            <a:r>
              <a:rPr lang="en-US" sz="2000" dirty="0" smtClean="0">
                <a:latin typeface="Arial" panose="020B0604020202020204" pitchFamily="34" charset="0"/>
                <a:cs typeface="Arial" panose="020B0604020202020204" pitchFamily="34" charset="0"/>
              </a:rPr>
              <a:t>economy</a:t>
            </a:r>
          </a:p>
          <a:p>
            <a:pPr marL="0" indent="0"/>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program costs has been estimated at 820 to </a:t>
            </a:r>
            <a:r>
              <a:rPr lang="en-US" sz="20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p>
            <a:pPr marL="0" indent="0"/>
            <a:endParaRPr lang="en-US" sz="1800" dirty="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120 </a:t>
            </a:r>
            <a:r>
              <a:rPr lang="en-US" sz="2000" dirty="0">
                <a:latin typeface="Arial" panose="020B0604020202020204" pitchFamily="34" charset="0"/>
                <a:cs typeface="Arial" panose="020B0604020202020204" pitchFamily="34" charset="0"/>
              </a:rPr>
              <a:t>award winners surveyed by the British </a:t>
            </a:r>
            <a:r>
              <a:rPr lang="en-US" sz="2000" dirty="0" smtClean="0">
                <a:latin typeface="Arial" panose="020B0604020202020204" pitchFamily="34" charset="0"/>
                <a:cs typeface="Arial" panose="020B0604020202020204" pitchFamily="34" charset="0"/>
              </a:rPr>
              <a:t>Quality</a:t>
            </a:r>
          </a:p>
          <a:p>
            <a:pPr marL="0" indent="0"/>
            <a:r>
              <a:rPr lang="en-US" sz="2000" dirty="0" smtClean="0">
                <a:latin typeface="Arial" panose="020B0604020202020204" pitchFamily="34" charset="0"/>
                <a:cs typeface="Arial" panose="020B0604020202020204" pitchFamily="34" charset="0"/>
              </a:rPr>
              <a:t>Foundation </a:t>
            </a:r>
            <a:r>
              <a:rPr lang="en-US" sz="2000" dirty="0">
                <a:latin typeface="Arial" panose="020B0604020202020204" pitchFamily="34" charset="0"/>
                <a:cs typeface="Arial" panose="020B0604020202020204" pitchFamily="34" charset="0"/>
              </a:rPr>
              <a:t>outperformed comparison companies over </a:t>
            </a:r>
            <a:r>
              <a:rPr lang="en-US" sz="2000" dirty="0" smtClean="0">
                <a:latin typeface="Arial" panose="020B0604020202020204" pitchFamily="34" charset="0"/>
                <a:cs typeface="Arial" panose="020B0604020202020204" pitchFamily="34" charset="0"/>
              </a:rPr>
              <a:t>11</a:t>
            </a:r>
          </a:p>
          <a:p>
            <a:pPr marL="0" indent="0"/>
            <a:r>
              <a:rPr lang="en-US" sz="2000" dirty="0" smtClean="0">
                <a:latin typeface="Arial" panose="020B0604020202020204" pitchFamily="34" charset="0"/>
                <a:cs typeface="Arial" panose="020B0604020202020204" pitchFamily="34" charset="0"/>
              </a:rPr>
              <a:t>years.</a:t>
            </a:r>
            <a:endParaRPr lang="en-US" sz="1800" dirty="0">
              <a:latin typeface="Arial" panose="020B0604020202020204" pitchFamily="34" charset="0"/>
              <a:cs typeface="Arial" panose="020B0604020202020204" pitchFamily="34" charset="0"/>
            </a:endParaRPr>
          </a:p>
          <a:p>
            <a:pPr marL="0" indent="0"/>
            <a:endParaRPr lang="en-US" sz="1800" dirty="0">
              <a:latin typeface="Arial" panose="020B0604020202020204" pitchFamily="34" charset="0"/>
              <a:cs typeface="Arial" panose="020B0604020202020204" pitchFamily="34" charset="0"/>
            </a:endParaRPr>
          </a:p>
          <a:p>
            <a:pPr marL="0" indent="0"/>
            <a:r>
              <a:rPr lang="en-US" sz="2000" dirty="0" smtClean="0">
                <a:latin typeface="Arial" panose="020B0604020202020204" pitchFamily="34" charset="0"/>
                <a:cs typeface="Arial" panose="020B0604020202020204" pitchFamily="34" charset="0"/>
              </a:rPr>
              <a:t>Australian </a:t>
            </a:r>
            <a:r>
              <a:rPr lang="en-US" sz="2000" dirty="0">
                <a:latin typeface="Arial" panose="020B0604020202020204" pitchFamily="34" charset="0"/>
                <a:cs typeface="Arial" panose="020B0604020202020204" pitchFamily="34" charset="0"/>
              </a:rPr>
              <a:t>Business Excellence Framework applicants </a:t>
            </a:r>
            <a:r>
              <a:rPr lang="en-US" sz="2000" dirty="0" smtClean="0">
                <a:latin typeface="Arial" panose="020B0604020202020204" pitchFamily="34" charset="0"/>
                <a:cs typeface="Arial" panose="020B0604020202020204" pitchFamily="34" charset="0"/>
              </a:rPr>
              <a:t>reported </a:t>
            </a:r>
            <a:r>
              <a:rPr lang="en-US" sz="2000" dirty="0">
                <a:latin typeface="Arial" panose="020B0604020202020204" pitchFamily="34" charset="0"/>
                <a:cs typeface="Arial" panose="020B0604020202020204" pitchFamily="34" charset="0"/>
              </a:rPr>
              <a:t>share performance increases by of a factor of 3.5 </a:t>
            </a:r>
            <a:r>
              <a:rPr lang="en-US" sz="2000" dirty="0" smtClean="0">
                <a:latin typeface="Arial" panose="020B0604020202020204" pitchFamily="34" charset="0"/>
                <a:cs typeface="Arial" panose="020B0604020202020204" pitchFamily="34" charset="0"/>
              </a:rPr>
              <a:t>to 1.</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ctr"/>
            <a:endParaRPr lang="en-US" sz="2000" dirty="0"/>
          </a:p>
        </p:txBody>
      </p:sp>
    </p:spTree>
    <p:extLst>
      <p:ext uri="{BB962C8B-B14F-4D97-AF65-F5344CB8AC3E}">
        <p14:creationId xmlns:p14="http://schemas.microsoft.com/office/powerpoint/2010/main" val="2762775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3986</TotalTime>
  <Words>4449</Words>
  <Application>Microsoft Office PowerPoint</Application>
  <PresentationFormat>On-screen Show (4:3)</PresentationFormat>
  <Paragraphs>972</Paragraphs>
  <Slides>68</Slides>
  <Notes>4</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Excellence Frameworks</vt:lpstr>
      <vt:lpstr>About the presenter- Shawn W. Flynn </vt:lpstr>
      <vt:lpstr>In this webcast, you will…</vt:lpstr>
      <vt:lpstr>Introduction and History-What is Excellence?</vt:lpstr>
      <vt:lpstr>What are Excellence Frameworks?   </vt:lpstr>
      <vt:lpstr>What they have in common   </vt:lpstr>
      <vt:lpstr>Makes, types and styles of frameworks </vt:lpstr>
      <vt:lpstr>Award process characteristics</vt:lpstr>
      <vt:lpstr>Criteria characteristics </vt:lpstr>
      <vt:lpstr>Applications:  Reasons to adopt</vt:lpstr>
      <vt:lpstr>Applications:  Reasons not to adopt</vt:lpstr>
      <vt:lpstr>Reasons not to adopt:  Pitfalls  </vt:lpstr>
      <vt:lpstr>Applications:  Personal</vt:lpstr>
      <vt:lpstr> Summary:  In this webcast you learned about </vt:lpstr>
      <vt:lpstr>How does this work?   </vt:lpstr>
      <vt:lpstr>Maturity  </vt:lpstr>
      <vt:lpstr>Employer benefits and payoffs </vt:lpstr>
      <vt:lpstr>Employer benefits and payoffs </vt:lpstr>
      <vt:lpstr>Sponsorship  </vt:lpstr>
      <vt:lpstr>Individual benefits</vt:lpstr>
      <vt:lpstr>Individual benefits      </vt:lpstr>
      <vt:lpstr>Internal framework and program development </vt:lpstr>
      <vt:lpstr>Framework development  </vt:lpstr>
      <vt:lpstr>Journeying</vt:lpstr>
      <vt:lpstr>Advanced practice</vt:lpstr>
      <vt:lpstr>  Summary:  In this webcast you learned about </vt:lpstr>
      <vt:lpstr>Frameworks and models  </vt:lpstr>
      <vt:lpstr>Model Usage     </vt:lpstr>
      <vt:lpstr>Detailed examples</vt:lpstr>
      <vt:lpstr>Criteria and Feedback Example Design</vt:lpstr>
      <vt:lpstr>Deming Prize </vt:lpstr>
      <vt:lpstr>Deming criteria</vt:lpstr>
      <vt:lpstr>Deming criteria example</vt:lpstr>
      <vt:lpstr> Five Effects of Deming Prize </vt:lpstr>
      <vt:lpstr>Baldrige Excellence Framework</vt:lpstr>
      <vt:lpstr>History</vt:lpstr>
      <vt:lpstr>Award background and criteria</vt:lpstr>
      <vt:lpstr>Process categories  </vt:lpstr>
      <vt:lpstr>Process categories</vt:lpstr>
      <vt:lpstr>Results category</vt:lpstr>
      <vt:lpstr>Process Category Criteria example</vt:lpstr>
      <vt:lpstr>Results Category Criteria example</vt:lpstr>
      <vt:lpstr>Scoring Dimensions and Comment example </vt:lpstr>
      <vt:lpstr>Results Category Comment example  </vt:lpstr>
      <vt:lpstr>EFQM  </vt:lpstr>
      <vt:lpstr>EFQM facts and figures  </vt:lpstr>
      <vt:lpstr>EFQM concepts and criteria  </vt:lpstr>
      <vt:lpstr>EFQM evaluation  </vt:lpstr>
      <vt:lpstr>EFQM Criteria and Feedback Example  </vt:lpstr>
      <vt:lpstr>Shingo Prize for Operational Excellence™</vt:lpstr>
      <vt:lpstr>Shingo Prize History  </vt:lpstr>
      <vt:lpstr>Goals and insights    </vt:lpstr>
      <vt:lpstr>Shingo Model™:  Guiding Principles, Systems, Tools, Results and Culture</vt:lpstr>
      <vt:lpstr>Shingo Model™ Criteria Example</vt:lpstr>
      <vt:lpstr>Shingo Model™ Feedback Example</vt:lpstr>
      <vt:lpstr>Unique models:  ASQ’s International Team Excellence Award    </vt:lpstr>
      <vt:lpstr>ASQ’s International Team Excellence Award </vt:lpstr>
      <vt:lpstr>Unique models:  Association for Manufacturing Excellence Award   </vt:lpstr>
      <vt:lpstr>AME Criteria  </vt:lpstr>
      <vt:lpstr>AME Criteria </vt:lpstr>
      <vt:lpstr>AME Criteria: Lean Sensei question descriptors example </vt:lpstr>
      <vt:lpstr>AME Feedback example:  strengths </vt:lpstr>
      <vt:lpstr>AME Feedback example:  opportunities </vt:lpstr>
      <vt:lpstr>The future of excellence</vt:lpstr>
      <vt:lpstr>PowerPoint Presentation</vt:lpstr>
      <vt:lpstr>Acknowledgements  </vt:lpstr>
      <vt:lpstr>  Summary:  In this webcast you learned about </vt:lpstr>
      <vt:lpstr>To Learn More…  </vt:lpstr>
    </vt:vector>
  </TitlesOfParts>
  <Company>McDill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Dines</dc:creator>
  <cp:lastModifiedBy>Shawn Flynn</cp:lastModifiedBy>
  <cp:revision>335</cp:revision>
  <dcterms:created xsi:type="dcterms:W3CDTF">2015-10-30T15:03:45Z</dcterms:created>
  <dcterms:modified xsi:type="dcterms:W3CDTF">2018-07-15T08:10:58Z</dcterms:modified>
</cp:coreProperties>
</file>